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handoutMasterIdLst>
    <p:handoutMasterId r:id="rId21"/>
  </p:handoutMasterIdLst>
  <p:sldIdLst>
    <p:sldId id="256" r:id="rId2"/>
    <p:sldId id="269" r:id="rId3"/>
    <p:sldId id="261" r:id="rId4"/>
    <p:sldId id="298" r:id="rId5"/>
    <p:sldId id="299" r:id="rId6"/>
    <p:sldId id="300" r:id="rId7"/>
    <p:sldId id="301" r:id="rId8"/>
    <p:sldId id="302" r:id="rId9"/>
    <p:sldId id="262" r:id="rId10"/>
    <p:sldId id="263" r:id="rId11"/>
    <p:sldId id="303" r:id="rId12"/>
    <p:sldId id="266" r:id="rId13"/>
    <p:sldId id="307" r:id="rId14"/>
    <p:sldId id="306" r:id="rId15"/>
    <p:sldId id="257" r:id="rId16"/>
    <p:sldId id="308" r:id="rId17"/>
    <p:sldId id="297" r:id="rId18"/>
    <p:sldId id="309" r:id="rId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C4F7D-1F6A-4781-8C24-DC51AA6663AB}" v="1" dt="2020-10-06T21:29:21.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4" autoAdjust="0"/>
    <p:restoredTop sz="94660"/>
  </p:normalViewPr>
  <p:slideViewPr>
    <p:cSldViewPr snapToGrid="0">
      <p:cViewPr varScale="1">
        <p:scale>
          <a:sx n="82" d="100"/>
          <a:sy n="82" d="100"/>
        </p:scale>
        <p:origin x="1358" y="50"/>
      </p:cViewPr>
      <p:guideLst/>
    </p:cSldViewPr>
  </p:slideViewPr>
  <p:notesTextViewPr>
    <p:cViewPr>
      <p:scale>
        <a:sx n="1" d="1"/>
        <a:sy n="1" d="1"/>
      </p:scale>
      <p:origin x="0" y="0"/>
    </p:cViewPr>
  </p:notesTextViewPr>
  <p:notesViewPr>
    <p:cSldViewPr snapToGrid="0">
      <p:cViewPr varScale="1">
        <p:scale>
          <a:sx n="84" d="100"/>
          <a:sy n="84" d="100"/>
        </p:scale>
        <p:origin x="306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obot\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cat>
            <c:strRef>
              <c:f>工作表1!$A$1:$A$2</c:f>
              <c:strCache>
                <c:ptCount val="2"/>
                <c:pt idx="0">
                  <c:v>Before Random-Erasing</c:v>
                </c:pt>
                <c:pt idx="1">
                  <c:v>After Random-Erasing</c:v>
                </c:pt>
              </c:strCache>
            </c:strRef>
          </c:cat>
          <c:val>
            <c:numRef>
              <c:f>工作表1!$B$1:$B$2</c:f>
              <c:numCache>
                <c:formatCode>General</c:formatCode>
                <c:ptCount val="2"/>
                <c:pt idx="0">
                  <c:v>65.2</c:v>
                </c:pt>
                <c:pt idx="1">
                  <c:v>69.3</c:v>
                </c:pt>
              </c:numCache>
            </c:numRef>
          </c:val>
          <c:extLst>
            <c:ext xmlns:c16="http://schemas.microsoft.com/office/drawing/2014/chart" uri="{C3380CC4-5D6E-409C-BE32-E72D297353CC}">
              <c16:uniqueId val="{00000000-41DD-4805-A34B-D2E86E00F2E2}"/>
            </c:ext>
          </c:extLst>
        </c:ser>
        <c:dLbls>
          <c:showLegendKey val="0"/>
          <c:showVal val="0"/>
          <c:showCatName val="0"/>
          <c:showSerName val="0"/>
          <c:showPercent val="0"/>
          <c:showBubbleSize val="0"/>
        </c:dLbls>
        <c:gapWidth val="150"/>
        <c:overlap val="100"/>
        <c:axId val="953080112"/>
        <c:axId val="605465600"/>
      </c:barChart>
      <c:catAx>
        <c:axId val="95308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5465600"/>
        <c:crosses val="autoZero"/>
        <c:auto val="1"/>
        <c:lblAlgn val="ctr"/>
        <c:lblOffset val="100"/>
        <c:noMultiLvlLbl val="0"/>
      </c:catAx>
      <c:valAx>
        <c:axId val="605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308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B51A78-4CFA-4E24-B3D1-0669260D69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F24CF00-FBC0-43B6-A926-2A520C6143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BED638-7514-4016-BEE0-2DB537DED2F7}" type="datetimeFigureOut">
              <a:rPr lang="en-US" smtClean="0"/>
              <a:t>12/16/2020</a:t>
            </a:fld>
            <a:endParaRPr lang="en-US"/>
          </a:p>
        </p:txBody>
      </p:sp>
      <p:sp>
        <p:nvSpPr>
          <p:cNvPr id="4" name="Footer Placeholder 3">
            <a:extLst>
              <a:ext uri="{FF2B5EF4-FFF2-40B4-BE49-F238E27FC236}">
                <a16:creationId xmlns:a16="http://schemas.microsoft.com/office/drawing/2014/main" id="{49006902-B15F-40DE-8BF8-B8A535E4C0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DDB590E-77C3-4DB4-AAAD-3568FF5842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D05675-BEA1-4448-893A-7D96B79522EA}" type="slidenum">
              <a:rPr lang="en-US" smtClean="0"/>
              <a:t>‹#›</a:t>
            </a:fld>
            <a:endParaRPr lang="en-US"/>
          </a:p>
        </p:txBody>
      </p:sp>
    </p:spTree>
    <p:extLst>
      <p:ext uri="{BB962C8B-B14F-4D97-AF65-F5344CB8AC3E}">
        <p14:creationId xmlns:p14="http://schemas.microsoft.com/office/powerpoint/2010/main" val="2791851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5753851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057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2451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3048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141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Clr>
                <a:schemeClr val="dk1"/>
              </a:buClr>
              <a:buSzPts val="1400"/>
              <a:buFont typeface="Arial"/>
              <a:buNone/>
            </a:pPr>
            <a:endParaRPr/>
          </a:p>
        </p:txBody>
      </p:sp>
      <p:sp>
        <p:nvSpPr>
          <p:cNvPr id="61" name="Google Shape;6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Clr>
                <a:schemeClr val="dk1"/>
              </a:buClr>
              <a:buSzPts val="1400"/>
              <a:buFont typeface="Arial"/>
              <a:buNone/>
            </a:pPr>
            <a:endParaRPr/>
          </a:p>
        </p:txBody>
      </p:sp>
      <p:sp>
        <p:nvSpPr>
          <p:cNvPr id="69" name="Google Shape;6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6801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876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34" name="Google Shape;13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679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b5030c3c8_2_1:notes"/>
          <p:cNvSpPr>
            <a:spLocks noGrp="1" noRot="1" noChangeAspect="1"/>
          </p:cNvSpPr>
          <p:nvPr>
            <p:ph type="sldImg" idx="2"/>
          </p:nvPr>
        </p:nvSpPr>
        <p:spPr>
          <a:xfrm>
            <a:off x="917575" y="744538"/>
            <a:ext cx="496411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b5030c3c8_2_1:notes"/>
          <p:cNvSpPr txBox="1">
            <a:spLocks noGrp="1"/>
          </p:cNvSpPr>
          <p:nvPr>
            <p:ph type="body" idx="1"/>
          </p:nvPr>
        </p:nvSpPr>
        <p:spPr>
          <a:xfrm>
            <a:off x="679925" y="4716650"/>
            <a:ext cx="5439300" cy="446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514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63" name="Google Shape;1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2235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876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2257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143000" y="1122362"/>
            <a:ext cx="6858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13" name="Shape 13"/>
          <p:cNvSpPr txBox="1">
            <a:spLocks noGrp="1"/>
          </p:cNvSpPr>
          <p:nvPr>
            <p:ph type="subTitle" idx="1"/>
          </p:nvPr>
        </p:nvSpPr>
        <p:spPr>
          <a:xfrm>
            <a:off x="1143000" y="3602038"/>
            <a:ext cx="6858000" cy="1655761"/>
          </a:xfrm>
          <a:prstGeom prst="rect">
            <a:avLst/>
          </a:prstGeom>
          <a:noFill/>
          <a:ln>
            <a:noFill/>
          </a:ln>
        </p:spPr>
        <p:txBody>
          <a:bodyPr lIns="91425" tIns="91425" rIns="91425" bIns="91425" anchor="t" anchorCtr="0"/>
          <a:lstStyle>
            <a:lvl1pPr marL="0" marR="0" lvl="0" indent="0" algn="ctr" rtl="0">
              <a:lnSpc>
                <a:spcPct val="90000"/>
              </a:lnSpc>
              <a:spcBef>
                <a:spcPts val="750"/>
              </a:spcBef>
              <a:buClr>
                <a:schemeClr val="dk1"/>
              </a:buClr>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375"/>
              </a:spcBef>
              <a:buClr>
                <a:schemeClr val="dk1"/>
              </a:buClr>
              <a:buFont typeface="Arial"/>
              <a:buNone/>
              <a:defRPr sz="135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18256"/>
            <a:ext cx="9144000" cy="62267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2800" b="0" i="0" u="none" strike="noStrike" cap="none">
                <a:solidFill>
                  <a:schemeClr val="dk1"/>
                </a:solidFill>
                <a:latin typeface="+mj-lt"/>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dirty="0"/>
          </a:p>
        </p:txBody>
      </p:sp>
      <p:sp>
        <p:nvSpPr>
          <p:cNvPr id="19" name="Shape 19"/>
          <p:cNvSpPr txBox="1">
            <a:spLocks noGrp="1"/>
          </p:cNvSpPr>
          <p:nvPr>
            <p:ph type="body" idx="1" hasCustomPrompt="1"/>
          </p:nvPr>
        </p:nvSpPr>
        <p:spPr>
          <a:xfrm>
            <a:off x="36587" y="851403"/>
            <a:ext cx="9070825" cy="5641471"/>
          </a:xfrm>
          <a:prstGeom prst="rect">
            <a:avLst/>
          </a:prstGeom>
          <a:noFill/>
          <a:ln>
            <a:noFill/>
          </a:ln>
        </p:spPr>
        <p:txBody>
          <a:bodyPr lIns="91425" tIns="91425" rIns="91425" bIns="91425" anchor="t" anchorCtr="0"/>
          <a:lstStyle>
            <a:lvl1pPr marL="476250" marR="0" lvl="0" indent="-342900" algn="l" rtl="0">
              <a:lnSpc>
                <a:spcPct val="90000"/>
              </a:lnSpc>
              <a:spcBef>
                <a:spcPts val="750"/>
              </a:spcBef>
              <a:buClr>
                <a:schemeClr val="dk1"/>
              </a:buClr>
              <a:buSzPct val="100000"/>
              <a:buFont typeface="Wingdings" panose="05000000000000000000" pitchFamily="2" charset="2"/>
              <a:buChar char="q"/>
              <a:defRPr sz="2000" b="0" i="0" u="none" strike="noStrike" cap="none">
                <a:solidFill>
                  <a:schemeClr val="dk1"/>
                </a:solidFill>
                <a:latin typeface="+mj-lt"/>
                <a:ea typeface="Calibri"/>
                <a:cs typeface="Calibri"/>
                <a:sym typeface="Calibri"/>
              </a:defRPr>
            </a:lvl1pPr>
            <a:lvl2pPr marL="742950" marR="0" lvl="1" indent="-285750" algn="l" rtl="0">
              <a:lnSpc>
                <a:spcPct val="90000"/>
              </a:lnSpc>
              <a:spcBef>
                <a:spcPts val="375"/>
              </a:spcBef>
              <a:buClr>
                <a:schemeClr val="dk1"/>
              </a:buClr>
              <a:buSzPct val="100000"/>
              <a:buFont typeface="Wingdings" panose="05000000000000000000" pitchFamily="2" charset="2"/>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r>
              <a:rPr lang="en-US" dirty="0"/>
              <a:t>Click to add title</a:t>
            </a:r>
          </a:p>
          <a:p>
            <a:pPr lvl="1"/>
            <a:r>
              <a:rPr lang="en-US" dirty="0"/>
              <a:t>Click to add title</a:t>
            </a:r>
          </a:p>
          <a:p>
            <a:pPr lvl="2"/>
            <a:r>
              <a:rPr lang="en-US" dirty="0"/>
              <a:t> </a:t>
            </a:r>
            <a:r>
              <a:rPr lang="en-US" sz="1600" dirty="0"/>
              <a:t>Click to add title</a:t>
            </a:r>
            <a:endParaRPr lang="en-US" dirty="0"/>
          </a:p>
          <a:p>
            <a:endParaRPr lang="en-US" dirty="0"/>
          </a:p>
        </p:txBody>
      </p:sp>
      <p:sp>
        <p:nvSpPr>
          <p:cNvPr id="22" name="Shape 22"/>
          <p:cNvSpPr txBox="1">
            <a:spLocks noGrp="1"/>
          </p:cNvSpPr>
          <p:nvPr>
            <p:ph type="sldNum" idx="12"/>
          </p:nvPr>
        </p:nvSpPr>
        <p:spPr>
          <a:xfrm>
            <a:off x="7050013" y="6492875"/>
            <a:ext cx="2057399" cy="365125"/>
          </a:xfrm>
          <a:prstGeom prst="rect">
            <a:avLst/>
          </a:prstGeom>
          <a:noFill/>
          <a:ln>
            <a:noFill/>
          </a:ln>
        </p:spPr>
        <p:txBody>
          <a:bodyPr lIns="91425" tIns="45700" rIns="91425" bIns="45700" anchor="ctr" anchorCtr="0">
            <a:noAutofit/>
          </a:bodyPr>
          <a:lstStyle>
            <a:lvl1pPr>
              <a:defRPr sz="1400"/>
            </a:lvl1pPr>
          </a:lstStyle>
          <a:p>
            <a:pPr algn="r">
              <a:buSzPct val="25000"/>
            </a:pPr>
            <a:fld id="{00000000-1234-1234-1234-123412341234}" type="slidenum">
              <a:rPr lang="en-US" smtClean="0">
                <a:solidFill>
                  <a:srgbClr val="888888"/>
                </a:solidFill>
                <a:latin typeface="Calibri"/>
                <a:ea typeface="Calibri"/>
                <a:cs typeface="Calibri"/>
                <a:sym typeface="Calibri"/>
              </a:rPr>
              <a:pPr algn="r">
                <a:buSzPct val="25000"/>
              </a:pPr>
              <a:t>‹#›</a:t>
            </a:fld>
            <a:endParaRPr lang="en-US" dirty="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兩項物件">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31" name="Shape 31"/>
          <p:cNvSpPr txBox="1">
            <a:spLocks noGrp="1"/>
          </p:cNvSpPr>
          <p:nvPr>
            <p:ph type="body" idx="1"/>
          </p:nvPr>
        </p:nvSpPr>
        <p:spPr>
          <a:xfrm>
            <a:off x="6286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291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47" name="Shape 4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含標題的內容">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6" name="Shape 56"/>
          <p:cNvSpPr txBox="1">
            <a:spLocks noGrp="1"/>
          </p:cNvSpPr>
          <p:nvPr>
            <p:ph type="body" idx="1"/>
          </p:nvPr>
        </p:nvSpPr>
        <p:spPr>
          <a:xfrm>
            <a:off x="3887391" y="987425"/>
            <a:ext cx="4629149" cy="4873624"/>
          </a:xfrm>
          <a:prstGeom prst="rect">
            <a:avLst/>
          </a:prstGeom>
          <a:noFill/>
          <a:ln>
            <a:noFill/>
          </a:ln>
        </p:spPr>
        <p:txBody>
          <a:bodyPr lIns="91425" tIns="91425" rIns="91425" bIns="91425" anchor="t" anchorCtr="0"/>
          <a:lstStyle>
            <a:lvl1pPr marL="171450" marR="0" lvl="0" indent="-19050" algn="l" rtl="0">
              <a:lnSpc>
                <a:spcPct val="90000"/>
              </a:lnSpc>
              <a:spcBef>
                <a:spcPts val="75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14350" marR="0" lvl="1" indent="-38100" algn="l" rtl="0">
              <a:lnSpc>
                <a:spcPct val="90000"/>
              </a:lnSpc>
              <a:spcBef>
                <a:spcPts val="375"/>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57250" marR="0" lvl="2"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0150" marR="0" lvl="3"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3050" marR="0" lvl="4"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85950" marR="0" lvl="5"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28850" marR="0" lvl="6"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1750" marR="0" lvl="7"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14650" marR="0" lvl="8"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含標題的圖片">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63" name="Shape 63"/>
          <p:cNvSpPr>
            <a:spLocks noGrp="1"/>
          </p:cNvSpPr>
          <p:nvPr>
            <p:ph type="pic" idx="2"/>
          </p:nvPr>
        </p:nvSpPr>
        <p:spPr>
          <a:xfrm>
            <a:off x="3887391" y="987425"/>
            <a:ext cx="4629149" cy="4873624"/>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標題及直排文字">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0" name="Shape 70"/>
          <p:cNvSpPr txBox="1">
            <a:spLocks noGrp="1"/>
          </p:cNvSpPr>
          <p:nvPr>
            <p:ph type="body" idx="1"/>
          </p:nvPr>
        </p:nvSpPr>
        <p:spPr>
          <a:xfrm rot="5400000">
            <a:off x="2396331" y="57945"/>
            <a:ext cx="4351338" cy="7886699"/>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cSld name="直排標題及文字">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623594" y="2285207"/>
            <a:ext cx="5811838" cy="197167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6" name="Shape 76"/>
          <p:cNvSpPr txBox="1">
            <a:spLocks noGrp="1"/>
          </p:cNvSpPr>
          <p:nvPr>
            <p:ph type="body" idx="1"/>
          </p:nvPr>
        </p:nvSpPr>
        <p:spPr>
          <a:xfrm rot="5400000">
            <a:off x="623094" y="370683"/>
            <a:ext cx="5811838" cy="5800724"/>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altLang="zh-TW" sz="900" smtClean="0">
                <a:solidFill>
                  <a:srgbClr val="888888"/>
                </a:solidFill>
                <a:latin typeface="Calibri"/>
                <a:ea typeface="Calibri"/>
                <a:cs typeface="Calibri"/>
                <a:sym typeface="Calibri"/>
              </a:rPr>
              <a:pPr algn="r">
                <a:buSzPct val="25000"/>
              </a:pPr>
              <a:t>‹#›</a:t>
            </a:fld>
            <a:endParaRPr lang="zh-TW" alt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1524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0" y="18256"/>
            <a:ext cx="9144000"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628651" y="1825625"/>
            <a:ext cx="78866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7" r:id="rId7"/>
    <p:sldLayoutId id="2147483658"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1512.03385.pdf" TargetMode="External"/><Relationship Id="rId2" Type="http://schemas.openxmlformats.org/officeDocument/2006/relationships/hyperlink" Target="https://papers.nips.cc/paper/2012/file/c399862d3b9d6b76c8436e924a68c45b-Paper.pdf" TargetMode="Externa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microsoft.com/en-us/download/details.aspx?id=5476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arxiv.org/pdf/1708.04896.pdf"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opencv.org/3.4/dc/d6b/group__video__track.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ocs.opencv.org/3.4/d0/d7a/classcv_1_1SimpleBlobDetector.html" TargetMode="External"/><Relationship Id="rId5" Type="http://schemas.openxmlformats.org/officeDocument/2006/relationships/hyperlink" Target="https://docs.opencv.org/3.4/d8/dfe/classcv_1_1VideoCapture.html" TargetMode="External"/><Relationship Id="rId4" Type="http://schemas.openxmlformats.org/officeDocument/2006/relationships/hyperlink" Target="https://github.com/opencv/opencv/blob/master/samples/cpp/lkdemo.cpp"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084217" y="1712609"/>
            <a:ext cx="6858000" cy="762800"/>
          </a:xfrm>
          <a:prstGeom prst="rect">
            <a:avLst/>
          </a:prstGeom>
          <a:noFill/>
          <a:ln>
            <a:noFill/>
          </a:ln>
        </p:spPr>
        <p:txBody>
          <a:bodyPr lIns="68569" tIns="34275" rIns="68569" bIns="34275" anchor="b" anchorCtr="0">
            <a:noAutofit/>
          </a:bodyPr>
          <a:lstStyle/>
          <a:p>
            <a:pPr>
              <a:buSzPct val="25000"/>
            </a:pPr>
            <a:r>
              <a:rPr lang="zh-TW" altLang="en-US" sz="3600" b="1" dirty="0">
                <a:latin typeface="Arial"/>
                <a:ea typeface="Arial"/>
                <a:cs typeface="Arial"/>
                <a:sym typeface="Arial"/>
              </a:rPr>
              <a:t>電腦視覺與深度學習</a:t>
            </a:r>
            <a:br>
              <a:rPr lang="en-US" altLang="zh-TW" sz="3600" b="1" dirty="0">
                <a:latin typeface="Arial"/>
                <a:ea typeface="Arial"/>
                <a:cs typeface="Arial"/>
                <a:sym typeface="Arial"/>
              </a:rPr>
            </a:br>
            <a:r>
              <a:rPr lang="en-US" altLang="zh-TW" sz="2800" b="1" dirty="0">
                <a:latin typeface="Arial"/>
                <a:ea typeface="Arial"/>
                <a:cs typeface="Arial"/>
                <a:sym typeface="Arial"/>
              </a:rPr>
              <a:t>(Computer Vision and Deep Learning)</a:t>
            </a:r>
            <a:br>
              <a:rPr lang="en-US" sz="3600" b="1" dirty="0">
                <a:latin typeface="Arial"/>
                <a:ea typeface="Arial"/>
                <a:cs typeface="Arial"/>
                <a:sym typeface="Arial"/>
              </a:rPr>
            </a:br>
            <a:r>
              <a:rPr lang="en-US" sz="2800" b="1" dirty="0">
                <a:latin typeface="Arial"/>
                <a:ea typeface="Arial"/>
                <a:cs typeface="Arial"/>
                <a:sym typeface="Arial"/>
              </a:rPr>
              <a:t>Homework </a:t>
            </a:r>
            <a:r>
              <a:rPr lang="en-US" altLang="zh-TW" sz="2800" b="1" dirty="0">
                <a:latin typeface="Arial"/>
                <a:ea typeface="Arial"/>
                <a:cs typeface="Arial"/>
                <a:sym typeface="Arial"/>
              </a:rPr>
              <a:t>2</a:t>
            </a:r>
            <a:endParaRPr lang="en-US" sz="2800" b="1" dirty="0">
              <a:latin typeface="Arial"/>
              <a:ea typeface="Arial"/>
              <a:cs typeface="Arial"/>
              <a:sym typeface="Arial"/>
            </a:endParaRPr>
          </a:p>
        </p:txBody>
      </p:sp>
      <p:sp>
        <p:nvSpPr>
          <p:cNvPr id="4" name="副標題 2"/>
          <p:cNvSpPr txBox="1">
            <a:spLocks/>
          </p:cNvSpPr>
          <p:nvPr/>
        </p:nvSpPr>
        <p:spPr>
          <a:xfrm>
            <a:off x="1084217" y="3523676"/>
            <a:ext cx="6858000" cy="2080032"/>
          </a:xfrm>
          <a:prstGeom prst="rect">
            <a:avLst/>
          </a:prstGeom>
          <a:noFill/>
          <a:ln>
            <a:noFill/>
          </a:ln>
        </p:spPr>
        <p:txBody>
          <a:bodyPr lIns="68569" tIns="68569" rIns="68569" bIns="68569" anchor="t" anchorCtr="0">
            <a:normAutofit fontScale="92500" lnSpcReduction="20000"/>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ct val="100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pPr indent="1815704" algn="l">
              <a:buSzPct val="25000"/>
            </a:pPr>
            <a:r>
              <a:rPr lang="en-US" altLang="zh-TW" sz="2175" dirty="0">
                <a:latin typeface="Arial"/>
                <a:ea typeface="Arial"/>
                <a:cs typeface="Arial"/>
                <a:sym typeface="Arial"/>
              </a:rPr>
              <a:t>                       TA:</a:t>
            </a:r>
            <a:endParaRPr lang="en-US" altLang="zh-TW" sz="2175" u="sng" dirty="0">
              <a:solidFill>
                <a:schemeClr val="hlink"/>
              </a:solidFill>
              <a:latin typeface="Arial"/>
              <a:ea typeface="Arial"/>
              <a:cs typeface="Arial"/>
              <a:sym typeface="Arial"/>
            </a:endParaRPr>
          </a:p>
          <a:p>
            <a:pPr indent="1815704" algn="l">
              <a:buSzPct val="25000"/>
            </a:pPr>
            <a:r>
              <a:rPr lang="en-US" altLang="zh-TW" sz="2175" dirty="0">
                <a:solidFill>
                  <a:schemeClr val="tx1"/>
                </a:solidFill>
                <a:latin typeface="Arial"/>
                <a:ea typeface="Arial"/>
                <a:cs typeface="Arial"/>
                <a:sym typeface="Arial"/>
              </a:rPr>
              <a:t>Lydia: lydia2200284@gmail.com</a:t>
            </a:r>
          </a:p>
          <a:p>
            <a:pPr indent="1815704" algn="l">
              <a:buSzPct val="25000"/>
            </a:pPr>
            <a:r>
              <a:rPr lang="en-US" altLang="zh-TW" sz="2175" dirty="0">
                <a:solidFill>
                  <a:schemeClr val="tx1"/>
                </a:solidFill>
                <a:latin typeface="Arial"/>
                <a:ea typeface="Arial"/>
                <a:cs typeface="Arial"/>
                <a:sym typeface="Arial"/>
              </a:rPr>
              <a:t> </a:t>
            </a:r>
          </a:p>
          <a:p>
            <a:pPr indent="1815704" algn="l">
              <a:buSzPct val="25000"/>
            </a:pPr>
            <a:r>
              <a:rPr lang="en-US" altLang="zh-TW" sz="2175" dirty="0">
                <a:latin typeface="Arial"/>
                <a:ea typeface="Arial"/>
                <a:cs typeface="Arial"/>
                <a:sym typeface="Arial"/>
              </a:rPr>
              <a:t>Office Hour: 17:00~19:00, Mon.</a:t>
            </a:r>
          </a:p>
          <a:p>
            <a:pPr indent="1815704" algn="l">
              <a:buSzPct val="25000"/>
            </a:pPr>
            <a:r>
              <a:rPr lang="en-US" altLang="zh-TW" sz="2175" dirty="0">
                <a:latin typeface="Arial"/>
                <a:ea typeface="Arial"/>
                <a:cs typeface="Arial"/>
                <a:sym typeface="Arial"/>
              </a:rPr>
              <a:t>	                    10:00~12:00, Wed.</a:t>
            </a:r>
            <a:endParaRPr lang="en-US" altLang="zh-TW" sz="1800" dirty="0">
              <a:latin typeface="Arial"/>
              <a:ea typeface="Arial"/>
              <a:cs typeface="Arial"/>
              <a:sym typeface="Arial"/>
            </a:endParaRPr>
          </a:p>
          <a:p>
            <a:pPr indent="1815704" algn="l">
              <a:buSzPct val="25000"/>
            </a:pPr>
            <a:r>
              <a:rPr lang="en-US" altLang="zh-TW" sz="1800" dirty="0">
                <a:latin typeface="Arial"/>
                <a:ea typeface="Arial"/>
                <a:cs typeface="Arial"/>
                <a:sym typeface="Arial"/>
              </a:rPr>
              <a:t>At CSIE 9F Robotics Lab.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5" name="Rectangle 4"/>
          <p:cNvSpPr/>
          <p:nvPr/>
        </p:nvSpPr>
        <p:spPr>
          <a:xfrm>
            <a:off x="0" y="21496"/>
            <a:ext cx="9144000" cy="523220"/>
          </a:xfrm>
          <a:prstGeom prst="rect">
            <a:avLst/>
          </a:prstGeom>
        </p:spPr>
        <p:txBody>
          <a:bodyPr wrap="square">
            <a:spAutoFit/>
          </a:bodyPr>
          <a:lstStyle/>
          <a:p>
            <a:pPr marL="360363" indent="-360363">
              <a:buSzPts val="2000"/>
              <a:buFont typeface="Noto Sans Symbols"/>
              <a:buChar char="❑"/>
            </a:pPr>
            <a:r>
              <a:rPr lang="en-US" altLang="zh-TW" sz="2800" dirty="0">
                <a:latin typeface="Calibri" panose="020F0502020204030204" pitchFamily="34" charset="0"/>
                <a:ea typeface="Times New Roman"/>
                <a:cs typeface="Calibri" panose="020F0502020204030204" pitchFamily="34" charset="0"/>
                <a:sym typeface="Times New Roman"/>
              </a:rPr>
              <a:t>Hints: How to use </a:t>
            </a:r>
            <a:r>
              <a:rPr lang="en-US" altLang="zh-TW" sz="2800" dirty="0" err="1">
                <a:latin typeface="Calibri" panose="020F0502020204030204" pitchFamily="34" charset="0"/>
                <a:ea typeface="Times New Roman"/>
                <a:cs typeface="Calibri" panose="020F0502020204030204" pitchFamily="34" charset="0"/>
                <a:sym typeface="Times New Roman"/>
              </a:rPr>
              <a:t>ArUco</a:t>
            </a:r>
            <a:r>
              <a:rPr lang="en-US" altLang="zh-TW" sz="2800" dirty="0">
                <a:latin typeface="Calibri" panose="020F0502020204030204" pitchFamily="34" charset="0"/>
                <a:ea typeface="Times New Roman"/>
                <a:cs typeface="Calibri" panose="020F0502020204030204" pitchFamily="34" charset="0"/>
                <a:sym typeface="Times New Roman"/>
              </a:rPr>
              <a:t> Makers (1/2)</a:t>
            </a:r>
            <a:r>
              <a:rPr lang="en-US" altLang="zh-TW" sz="2800" b="1" dirty="0">
                <a:latin typeface="Calibri" panose="020F0502020204030204" pitchFamily="34" charset="0"/>
                <a:ea typeface="Times New Roman"/>
                <a:cs typeface="Calibri" panose="020F0502020204030204" pitchFamily="34" charset="0"/>
                <a:sym typeface="Times New Roman"/>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出題：Max</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grpSp>
        <p:nvGrpSpPr>
          <p:cNvPr id="27" name="Group 26"/>
          <p:cNvGrpSpPr/>
          <p:nvPr/>
        </p:nvGrpSpPr>
        <p:grpSpPr>
          <a:xfrm>
            <a:off x="690970" y="728407"/>
            <a:ext cx="6906058" cy="3061991"/>
            <a:chOff x="663261" y="747223"/>
            <a:chExt cx="6906058" cy="3061991"/>
          </a:xfrm>
        </p:grpSpPr>
        <p:pic>
          <p:nvPicPr>
            <p:cNvPr id="8" name="Picture 7"/>
            <p:cNvPicPr>
              <a:picLocks noChangeAspect="1"/>
            </p:cNvPicPr>
            <p:nvPr/>
          </p:nvPicPr>
          <p:blipFill>
            <a:blip r:embed="rId3"/>
            <a:stretch>
              <a:fillRect/>
            </a:stretch>
          </p:blipFill>
          <p:spPr>
            <a:xfrm>
              <a:off x="775194" y="1208889"/>
              <a:ext cx="5819775" cy="2600325"/>
            </a:xfrm>
            <a:prstGeom prst="rect">
              <a:avLst/>
            </a:prstGeom>
          </p:spPr>
        </p:pic>
        <p:sp>
          <p:nvSpPr>
            <p:cNvPr id="14" name="Rectangle 13"/>
            <p:cNvSpPr/>
            <p:nvPr/>
          </p:nvSpPr>
          <p:spPr>
            <a:xfrm>
              <a:off x="1403283" y="2136623"/>
              <a:ext cx="5142368" cy="1647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15" name="TextBox 14"/>
            <p:cNvSpPr txBox="1"/>
            <p:nvPr/>
          </p:nvSpPr>
          <p:spPr>
            <a:xfrm>
              <a:off x="663261" y="747223"/>
              <a:ext cx="6906058" cy="338554"/>
            </a:xfrm>
            <a:prstGeom prst="rect">
              <a:avLst/>
            </a:prstGeom>
            <a:noFill/>
          </p:spPr>
          <p:txBody>
            <a:bodyPr wrap="none" rtlCol="0">
              <a:spAutoFit/>
            </a:bodyPr>
            <a:lstStyle/>
            <a:p>
              <a:r>
                <a:rPr lang="en-US" altLang="zh-TW" sz="1600"/>
                <a:t>Step 1: You need to dectect the aruco makers inside each frame as below</a:t>
              </a:r>
              <a:endParaRPr lang="zh-TW" altLang="en-US" sz="1600"/>
            </a:p>
          </p:txBody>
        </p:sp>
        <p:cxnSp>
          <p:nvCxnSpPr>
            <p:cNvPr id="19" name="Elbow Connector 18"/>
            <p:cNvCxnSpPr>
              <a:stCxn id="14" idx="1"/>
              <a:endCxn id="15" idx="1"/>
            </p:cNvCxnSpPr>
            <p:nvPr/>
          </p:nvCxnSpPr>
          <p:spPr>
            <a:xfrm rot="10800000">
              <a:off x="663261" y="916501"/>
              <a:ext cx="740022" cy="2043989"/>
            </a:xfrm>
            <a:prstGeom prst="bentConnector3">
              <a:avLst>
                <a:gd name="adj1" fmla="val 13089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690970" y="4473296"/>
            <a:ext cx="6495689" cy="584775"/>
          </a:xfrm>
          <a:prstGeom prst="rect">
            <a:avLst/>
          </a:prstGeom>
          <a:noFill/>
        </p:spPr>
        <p:txBody>
          <a:bodyPr wrap="none" rtlCol="0">
            <a:spAutoFit/>
          </a:bodyPr>
          <a:lstStyle/>
          <a:p>
            <a:r>
              <a:rPr lang="en-US" altLang="zh-TW" sz="1600"/>
              <a:t>Step 2: Then you can get the pixel value of each makers, for example</a:t>
            </a:r>
          </a:p>
          <a:p>
            <a:r>
              <a:rPr lang="en-US" altLang="zh-TW" sz="1600"/>
              <a:t>              you can get pixel value of makers which’s ID is 25             </a:t>
            </a:r>
            <a:endParaRPr lang="zh-TW" altLang="en-US" sz="1600"/>
          </a:p>
        </p:txBody>
      </p:sp>
      <p:pic>
        <p:nvPicPr>
          <p:cNvPr id="31" name="Picture 30"/>
          <p:cNvPicPr>
            <a:picLocks noChangeAspect="1"/>
          </p:cNvPicPr>
          <p:nvPr/>
        </p:nvPicPr>
        <p:blipFill>
          <a:blip r:embed="rId4"/>
          <a:stretch>
            <a:fillRect/>
          </a:stretch>
        </p:blipFill>
        <p:spPr>
          <a:xfrm>
            <a:off x="802903" y="5068060"/>
            <a:ext cx="4991003" cy="617167"/>
          </a:xfrm>
          <a:prstGeom prst="rect">
            <a:avLst/>
          </a:prstGeom>
        </p:spPr>
      </p:pic>
      <p:sp>
        <p:nvSpPr>
          <p:cNvPr id="38" name="Rectangle 37"/>
          <p:cNvSpPr/>
          <p:nvPr/>
        </p:nvSpPr>
        <p:spPr>
          <a:xfrm>
            <a:off x="837466" y="5358537"/>
            <a:ext cx="711223" cy="219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Rectangle 38"/>
          <p:cNvSpPr/>
          <p:nvPr/>
        </p:nvSpPr>
        <p:spPr>
          <a:xfrm>
            <a:off x="3398416" y="4524262"/>
            <a:ext cx="1059725"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1" name="Elbow Connector 60"/>
          <p:cNvCxnSpPr>
            <a:stCxn id="38" idx="1"/>
            <a:endCxn id="58" idx="0"/>
          </p:cNvCxnSpPr>
          <p:nvPr/>
        </p:nvCxnSpPr>
        <p:spPr>
          <a:xfrm rot="10800000" flipH="1">
            <a:off x="837465" y="4473297"/>
            <a:ext cx="3101349" cy="994779"/>
          </a:xfrm>
          <a:prstGeom prst="bentConnector4">
            <a:avLst>
              <a:gd name="adj1" fmla="val -12095"/>
              <a:gd name="adj2" fmla="val 122980"/>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78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58" name="TextBox 57"/>
          <p:cNvSpPr txBox="1"/>
          <p:nvPr/>
        </p:nvSpPr>
        <p:spPr>
          <a:xfrm>
            <a:off x="479792" y="473415"/>
            <a:ext cx="7943200" cy="369332"/>
          </a:xfrm>
          <a:prstGeom prst="rect">
            <a:avLst/>
          </a:prstGeom>
          <a:noFill/>
        </p:spPr>
        <p:txBody>
          <a:bodyPr wrap="none" rtlCol="0">
            <a:spAutoFit/>
          </a:bodyPr>
          <a:lstStyle/>
          <a:p>
            <a:r>
              <a:rPr lang="en-US" altLang="zh-TW" sz="1800" dirty="0"/>
              <a:t>Step 3: Then calculate the four edges of the region you want to perspective,</a:t>
            </a:r>
          </a:p>
        </p:txBody>
      </p:sp>
      <p:pic>
        <p:nvPicPr>
          <p:cNvPr id="2" name="Picture 1"/>
          <p:cNvPicPr>
            <a:picLocks noChangeAspect="1"/>
          </p:cNvPicPr>
          <p:nvPr/>
        </p:nvPicPr>
        <p:blipFill>
          <a:blip r:embed="rId3"/>
          <a:stretch>
            <a:fillRect/>
          </a:stretch>
        </p:blipFill>
        <p:spPr>
          <a:xfrm>
            <a:off x="589653" y="1326139"/>
            <a:ext cx="6353175" cy="5324475"/>
          </a:xfrm>
          <a:prstGeom prst="rect">
            <a:avLst/>
          </a:prstGeom>
        </p:spPr>
      </p:pic>
      <p:pic>
        <p:nvPicPr>
          <p:cNvPr id="3" name="Picture 2"/>
          <p:cNvPicPr>
            <a:picLocks noChangeAspect="1"/>
          </p:cNvPicPr>
          <p:nvPr/>
        </p:nvPicPr>
        <p:blipFill>
          <a:blip r:embed="rId4"/>
          <a:stretch>
            <a:fillRect/>
          </a:stretch>
        </p:blipFill>
        <p:spPr>
          <a:xfrm>
            <a:off x="7387439" y="1205805"/>
            <a:ext cx="1521170" cy="1311353"/>
          </a:xfrm>
          <a:prstGeom prst="rect">
            <a:avLst/>
          </a:prstGeom>
        </p:spPr>
      </p:pic>
      <p:cxnSp>
        <p:nvCxnSpPr>
          <p:cNvPr id="6" name="Elbow Connector 5"/>
          <p:cNvCxnSpPr>
            <a:stCxn id="13" idx="3"/>
            <a:endCxn id="3" idx="0"/>
          </p:cNvCxnSpPr>
          <p:nvPr/>
        </p:nvCxnSpPr>
        <p:spPr>
          <a:xfrm>
            <a:off x="7611922" y="992828"/>
            <a:ext cx="536102" cy="21297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258217" y="1946809"/>
            <a:ext cx="551754" cy="276999"/>
          </a:xfrm>
          <a:prstGeom prst="rect">
            <a:avLst/>
          </a:prstGeom>
          <a:noFill/>
        </p:spPr>
        <p:txBody>
          <a:bodyPr wrap="none" rtlCol="0">
            <a:spAutoFit/>
          </a:bodyPr>
          <a:lstStyle/>
          <a:p>
            <a:r>
              <a:rPr lang="en-US" altLang="zh-TW" sz="1200" b="1">
                <a:solidFill>
                  <a:srgbClr val="C00000"/>
                </a:solidFill>
              </a:rPr>
              <a:t>ID 30</a:t>
            </a:r>
            <a:endParaRPr lang="zh-TW" altLang="en-US" sz="1200" b="1">
              <a:solidFill>
                <a:srgbClr val="C00000"/>
              </a:solidFill>
            </a:endParaRPr>
          </a:p>
        </p:txBody>
      </p:sp>
      <p:sp>
        <p:nvSpPr>
          <p:cNvPr id="20" name="TextBox 19"/>
          <p:cNvSpPr txBox="1"/>
          <p:nvPr/>
        </p:nvSpPr>
        <p:spPr>
          <a:xfrm>
            <a:off x="7387439" y="1946809"/>
            <a:ext cx="551754" cy="276999"/>
          </a:xfrm>
          <a:prstGeom prst="rect">
            <a:avLst/>
          </a:prstGeom>
          <a:noFill/>
        </p:spPr>
        <p:txBody>
          <a:bodyPr wrap="none" rtlCol="0">
            <a:spAutoFit/>
          </a:bodyPr>
          <a:lstStyle/>
          <a:p>
            <a:r>
              <a:rPr lang="en-US" altLang="zh-TW" sz="1200" b="1">
                <a:solidFill>
                  <a:srgbClr val="C00000"/>
                </a:solidFill>
              </a:rPr>
              <a:t>ID 23</a:t>
            </a:r>
            <a:endParaRPr lang="zh-TW" altLang="en-US" sz="1200" b="1">
              <a:solidFill>
                <a:srgbClr val="C00000"/>
              </a:solidFill>
            </a:endParaRPr>
          </a:p>
        </p:txBody>
      </p:sp>
      <p:sp>
        <p:nvSpPr>
          <p:cNvPr id="21" name="TextBox 20"/>
          <p:cNvSpPr txBox="1"/>
          <p:nvPr/>
        </p:nvSpPr>
        <p:spPr>
          <a:xfrm>
            <a:off x="8184237" y="1274624"/>
            <a:ext cx="551754" cy="276999"/>
          </a:xfrm>
          <a:prstGeom prst="rect">
            <a:avLst/>
          </a:prstGeom>
          <a:noFill/>
        </p:spPr>
        <p:txBody>
          <a:bodyPr wrap="none" rtlCol="0">
            <a:spAutoFit/>
          </a:bodyPr>
          <a:lstStyle/>
          <a:p>
            <a:r>
              <a:rPr lang="en-US" altLang="zh-TW" sz="1200" b="1">
                <a:solidFill>
                  <a:srgbClr val="C00000"/>
                </a:solidFill>
              </a:rPr>
              <a:t>ID 33</a:t>
            </a:r>
            <a:endParaRPr lang="zh-TW" altLang="en-US" sz="1200" b="1">
              <a:solidFill>
                <a:srgbClr val="C00000"/>
              </a:solidFill>
            </a:endParaRPr>
          </a:p>
        </p:txBody>
      </p:sp>
      <p:sp>
        <p:nvSpPr>
          <p:cNvPr id="22" name="TextBox 21"/>
          <p:cNvSpPr txBox="1"/>
          <p:nvPr/>
        </p:nvSpPr>
        <p:spPr>
          <a:xfrm>
            <a:off x="7361228" y="1136124"/>
            <a:ext cx="551754" cy="276999"/>
          </a:xfrm>
          <a:prstGeom prst="rect">
            <a:avLst/>
          </a:prstGeom>
          <a:noFill/>
        </p:spPr>
        <p:txBody>
          <a:bodyPr wrap="none" rtlCol="0">
            <a:spAutoFit/>
          </a:bodyPr>
          <a:lstStyle/>
          <a:p>
            <a:r>
              <a:rPr lang="en-US" altLang="zh-TW" sz="1200" b="1">
                <a:solidFill>
                  <a:srgbClr val="C00000"/>
                </a:solidFill>
              </a:rPr>
              <a:t>ID 25</a:t>
            </a:r>
            <a:endParaRPr lang="zh-TW" altLang="en-US" sz="1200" b="1">
              <a:solidFill>
                <a:srgbClr val="C00000"/>
              </a:solidFill>
            </a:endParaRPr>
          </a:p>
        </p:txBody>
      </p:sp>
      <p:sp>
        <p:nvSpPr>
          <p:cNvPr id="11" name="Oval 10"/>
          <p:cNvSpPr/>
          <p:nvPr/>
        </p:nvSpPr>
        <p:spPr>
          <a:xfrm>
            <a:off x="7499911" y="1363329"/>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Oval 24"/>
          <p:cNvSpPr/>
          <p:nvPr/>
        </p:nvSpPr>
        <p:spPr>
          <a:xfrm>
            <a:off x="7561780" y="2384858"/>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Oval 25"/>
          <p:cNvSpPr/>
          <p:nvPr/>
        </p:nvSpPr>
        <p:spPr>
          <a:xfrm>
            <a:off x="8693464" y="1461411"/>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Oval 27"/>
          <p:cNvSpPr/>
          <p:nvPr/>
        </p:nvSpPr>
        <p:spPr>
          <a:xfrm>
            <a:off x="8711564" y="2339585"/>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65" y="3313066"/>
            <a:ext cx="1657012" cy="958518"/>
          </a:xfrm>
          <a:prstGeom prst="rect">
            <a:avLst/>
          </a:prstGeom>
          <a:ln>
            <a:solidFill>
              <a:schemeClr val="tx1"/>
            </a:solidFill>
          </a:ln>
        </p:spPr>
      </p:pic>
      <p:sp>
        <p:nvSpPr>
          <p:cNvPr id="13" name="Rectangle 12"/>
          <p:cNvSpPr/>
          <p:nvPr/>
        </p:nvSpPr>
        <p:spPr>
          <a:xfrm>
            <a:off x="5607847" y="838939"/>
            <a:ext cx="2004075" cy="307777"/>
          </a:xfrm>
          <a:prstGeom prst="rect">
            <a:avLst/>
          </a:prstGeom>
          <a:ln>
            <a:solidFill>
              <a:srgbClr val="FF0000"/>
            </a:solidFill>
          </a:ln>
        </p:spPr>
        <p:txBody>
          <a:bodyPr wrap="none">
            <a:spAutoFit/>
          </a:bodyPr>
          <a:lstStyle/>
          <a:p>
            <a:r>
              <a:rPr lang="en-US" altLang="zh-TW"/>
              <a:t> </a:t>
            </a:r>
            <a:r>
              <a:rPr lang="en-US" altLang="zh-TW">
                <a:solidFill>
                  <a:srgbClr val="FF0000"/>
                </a:solidFill>
              </a:rPr>
              <a:t>pts_dst are four points</a:t>
            </a:r>
            <a:endParaRPr lang="zh-TW" altLang="en-US"/>
          </a:p>
        </p:txBody>
      </p:sp>
      <p:sp>
        <p:nvSpPr>
          <p:cNvPr id="32" name="Rectangle 31"/>
          <p:cNvSpPr/>
          <p:nvPr/>
        </p:nvSpPr>
        <p:spPr>
          <a:xfrm>
            <a:off x="6979040" y="2981163"/>
            <a:ext cx="2038502" cy="276999"/>
          </a:xfrm>
          <a:prstGeom prst="rect">
            <a:avLst/>
          </a:prstGeom>
          <a:ln>
            <a:solidFill>
              <a:srgbClr val="FF0000"/>
            </a:solidFill>
          </a:ln>
        </p:spPr>
        <p:txBody>
          <a:bodyPr wrap="square">
            <a:spAutoFit/>
          </a:bodyPr>
          <a:lstStyle/>
          <a:p>
            <a:r>
              <a:rPr lang="en-US" altLang="zh-TW" sz="1200">
                <a:solidFill>
                  <a:srgbClr val="FF0000"/>
                </a:solidFill>
              </a:rPr>
              <a:t>pts_src are also four points</a:t>
            </a:r>
            <a:endParaRPr lang="zh-TW" altLang="en-US" sz="1200"/>
          </a:p>
        </p:txBody>
      </p:sp>
      <p:sp>
        <p:nvSpPr>
          <p:cNvPr id="33" name="Oval 32"/>
          <p:cNvSpPr/>
          <p:nvPr/>
        </p:nvSpPr>
        <p:spPr>
          <a:xfrm>
            <a:off x="7270567" y="3270595"/>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Oval 33"/>
          <p:cNvSpPr/>
          <p:nvPr/>
        </p:nvSpPr>
        <p:spPr>
          <a:xfrm>
            <a:off x="7250952" y="4219696"/>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Oval 34"/>
          <p:cNvSpPr/>
          <p:nvPr/>
        </p:nvSpPr>
        <p:spPr>
          <a:xfrm>
            <a:off x="8907726" y="3269087"/>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Oval 35"/>
          <p:cNvSpPr/>
          <p:nvPr/>
        </p:nvSpPr>
        <p:spPr>
          <a:xfrm>
            <a:off x="8925845" y="4219689"/>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16"/>
          <p:cNvSpPr/>
          <p:nvPr/>
        </p:nvSpPr>
        <p:spPr>
          <a:xfrm>
            <a:off x="589653" y="5542367"/>
            <a:ext cx="596351" cy="162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Rectangle 36"/>
          <p:cNvSpPr/>
          <p:nvPr/>
        </p:nvSpPr>
        <p:spPr>
          <a:xfrm>
            <a:off x="589653" y="6250276"/>
            <a:ext cx="596351" cy="162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Straight Arrow Connector 22"/>
          <p:cNvCxnSpPr>
            <a:stCxn id="17" idx="3"/>
            <a:endCxn id="13" idx="1"/>
          </p:cNvCxnSpPr>
          <p:nvPr/>
        </p:nvCxnSpPr>
        <p:spPr>
          <a:xfrm flipV="1">
            <a:off x="1186004" y="992828"/>
            <a:ext cx="4421843" cy="463102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3"/>
            <a:endCxn id="32" idx="1"/>
          </p:cNvCxnSpPr>
          <p:nvPr/>
        </p:nvCxnSpPr>
        <p:spPr>
          <a:xfrm flipV="1">
            <a:off x="1186004" y="3119663"/>
            <a:ext cx="5793036" cy="3212094"/>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16812" y="1354276"/>
            <a:ext cx="3583995" cy="985309"/>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TextBox 40"/>
          <p:cNvSpPr txBox="1"/>
          <p:nvPr/>
        </p:nvSpPr>
        <p:spPr>
          <a:xfrm>
            <a:off x="4200807" y="1654031"/>
            <a:ext cx="1665841" cy="307777"/>
          </a:xfrm>
          <a:prstGeom prst="rect">
            <a:avLst/>
          </a:prstGeom>
          <a:noFill/>
        </p:spPr>
        <p:txBody>
          <a:bodyPr wrap="none" rtlCol="0">
            <a:spAutoFit/>
          </a:bodyPr>
          <a:lstStyle/>
          <a:p>
            <a:r>
              <a:rPr lang="en-US" altLang="zh-TW">
                <a:solidFill>
                  <a:srgbClr val="FFFF00"/>
                </a:solidFill>
              </a:rPr>
              <a:t>Find makers 25,33</a:t>
            </a:r>
            <a:endParaRPr lang="zh-TW" altLang="en-US">
              <a:solidFill>
                <a:srgbClr val="FFFF00"/>
              </a:solidFill>
            </a:endParaRPr>
          </a:p>
        </p:txBody>
      </p:sp>
      <p:sp>
        <p:nvSpPr>
          <p:cNvPr id="45" name="Rectangle 44"/>
          <p:cNvSpPr/>
          <p:nvPr/>
        </p:nvSpPr>
        <p:spPr>
          <a:xfrm>
            <a:off x="607759" y="3000550"/>
            <a:ext cx="6308376" cy="3094077"/>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TextBox 45"/>
          <p:cNvSpPr txBox="1"/>
          <p:nvPr/>
        </p:nvSpPr>
        <p:spPr>
          <a:xfrm>
            <a:off x="3551499" y="2720086"/>
            <a:ext cx="3427541" cy="307777"/>
          </a:xfrm>
          <a:prstGeom prst="rect">
            <a:avLst/>
          </a:prstGeom>
          <a:noFill/>
        </p:spPr>
        <p:txBody>
          <a:bodyPr wrap="none" rtlCol="0">
            <a:spAutoFit/>
          </a:bodyPr>
          <a:lstStyle/>
          <a:p>
            <a:r>
              <a:rPr lang="en-US" altLang="zh-TW">
                <a:solidFill>
                  <a:srgbClr val="FFFF00"/>
                </a:solidFill>
              </a:rPr>
              <a:t>Calculate the edge points for perspective</a:t>
            </a:r>
            <a:endParaRPr lang="zh-TW" altLang="en-US">
              <a:solidFill>
                <a:srgbClr val="FFFF00"/>
              </a:solidFill>
            </a:endParaRPr>
          </a:p>
        </p:txBody>
      </p:sp>
      <p:sp>
        <p:nvSpPr>
          <p:cNvPr id="38" name="Rectangle 4">
            <a:extLst>
              <a:ext uri="{FF2B5EF4-FFF2-40B4-BE49-F238E27FC236}">
                <a16:creationId xmlns:a16="http://schemas.microsoft.com/office/drawing/2014/main" id="{1EDF5BAC-2B70-4BA9-B2D8-20F8A32E2518}"/>
              </a:ext>
            </a:extLst>
          </p:cNvPr>
          <p:cNvSpPr/>
          <p:nvPr/>
        </p:nvSpPr>
        <p:spPr>
          <a:xfrm>
            <a:off x="0" y="21496"/>
            <a:ext cx="9144000" cy="523220"/>
          </a:xfrm>
          <a:prstGeom prst="rect">
            <a:avLst/>
          </a:prstGeom>
        </p:spPr>
        <p:txBody>
          <a:bodyPr wrap="square">
            <a:spAutoFit/>
          </a:bodyPr>
          <a:lstStyle/>
          <a:p>
            <a:pPr marL="360363" indent="-360363">
              <a:buSzPts val="2000"/>
              <a:buFont typeface="Noto Sans Symbols"/>
              <a:buChar char="❑"/>
            </a:pPr>
            <a:r>
              <a:rPr lang="en-US" altLang="zh-TW" sz="2800" dirty="0">
                <a:latin typeface="Calibri" panose="020F0502020204030204" pitchFamily="34" charset="0"/>
                <a:ea typeface="Times New Roman"/>
                <a:cs typeface="Calibri" panose="020F0502020204030204" pitchFamily="34" charset="0"/>
                <a:sym typeface="Times New Roman"/>
              </a:rPr>
              <a:t>Hints: How to use </a:t>
            </a:r>
            <a:r>
              <a:rPr lang="en-US" altLang="zh-TW" sz="2800" dirty="0" err="1">
                <a:latin typeface="Calibri" panose="020F0502020204030204" pitchFamily="34" charset="0"/>
                <a:ea typeface="Times New Roman"/>
                <a:cs typeface="Calibri" panose="020F0502020204030204" pitchFamily="34" charset="0"/>
                <a:sym typeface="Times New Roman"/>
              </a:rPr>
              <a:t>ArUco</a:t>
            </a:r>
            <a:r>
              <a:rPr lang="en-US" altLang="zh-TW" sz="2800" dirty="0">
                <a:latin typeface="Calibri" panose="020F0502020204030204" pitchFamily="34" charset="0"/>
                <a:ea typeface="Times New Roman"/>
                <a:cs typeface="Calibri" panose="020F0502020204030204" pitchFamily="34" charset="0"/>
                <a:sym typeface="Times New Roman"/>
              </a:rPr>
              <a:t> Makers (2/2)</a:t>
            </a:r>
            <a:r>
              <a:rPr lang="en-US" altLang="zh-TW" sz="2800" b="1" dirty="0">
                <a:latin typeface="Times New Roman"/>
                <a:ea typeface="Times New Roman"/>
                <a:cs typeface="Times New Roman"/>
                <a:sym typeface="Times New Roman"/>
              </a:rPr>
              <a:t> 		</a:t>
            </a:r>
            <a:r>
              <a:rPr lang="en-US" altLang="zh-TW" sz="2000" dirty="0"/>
              <a:t>(</a:t>
            </a:r>
            <a:r>
              <a:rPr lang="en-US" altLang="zh-TW" sz="2000" dirty="0" err="1"/>
              <a:t>出題：Max</a:t>
            </a:r>
            <a:r>
              <a:rPr lang="en-US" altLang="zh-TW" sz="2000" dirty="0"/>
              <a:t>)</a:t>
            </a:r>
            <a:endParaRPr lang="zh-TW" altLang="en-US" sz="2000" dirty="0"/>
          </a:p>
        </p:txBody>
      </p:sp>
    </p:spTree>
    <p:extLst>
      <p:ext uri="{BB962C8B-B14F-4D97-AF65-F5344CB8AC3E}">
        <p14:creationId xmlns:p14="http://schemas.microsoft.com/office/powerpoint/2010/main" val="213629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861539" y="2689043"/>
            <a:ext cx="3122932" cy="2692182"/>
          </a:xfrm>
          <a:prstGeom prst="rect">
            <a:avLst/>
          </a:prstGeom>
        </p:spPr>
      </p:pic>
      <p:sp>
        <p:nvSpPr>
          <p:cNvPr id="47" name="Oval 46"/>
          <p:cNvSpPr/>
          <p:nvPr/>
        </p:nvSpPr>
        <p:spPr>
          <a:xfrm>
            <a:off x="1154129" y="2973542"/>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Oval 47"/>
          <p:cNvSpPr/>
          <p:nvPr/>
        </p:nvSpPr>
        <p:spPr>
          <a:xfrm>
            <a:off x="1204271" y="5193794"/>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Oval 48"/>
          <p:cNvSpPr/>
          <p:nvPr/>
        </p:nvSpPr>
        <p:spPr>
          <a:xfrm>
            <a:off x="3496775" y="3230088"/>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Oval 49"/>
          <p:cNvSpPr/>
          <p:nvPr/>
        </p:nvSpPr>
        <p:spPr>
          <a:xfrm>
            <a:off x="3585958" y="5067047"/>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375" y="3074061"/>
            <a:ext cx="3615702" cy="2091545"/>
          </a:xfrm>
          <a:prstGeom prst="rect">
            <a:avLst/>
          </a:prstGeom>
          <a:ln>
            <a:solidFill>
              <a:schemeClr val="tx1"/>
            </a:solidFill>
          </a:ln>
        </p:spPr>
      </p:pic>
      <p:sp>
        <p:nvSpPr>
          <p:cNvPr id="53" name="Oval 52"/>
          <p:cNvSpPr/>
          <p:nvPr/>
        </p:nvSpPr>
        <p:spPr>
          <a:xfrm>
            <a:off x="4564162" y="3025559"/>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Oval 53"/>
          <p:cNvSpPr/>
          <p:nvPr/>
        </p:nvSpPr>
        <p:spPr>
          <a:xfrm>
            <a:off x="4564162" y="5133918"/>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Oval 54"/>
          <p:cNvSpPr/>
          <p:nvPr/>
        </p:nvSpPr>
        <p:spPr>
          <a:xfrm>
            <a:off x="8204935" y="3031622"/>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Oval 55"/>
          <p:cNvSpPr/>
          <p:nvPr/>
        </p:nvSpPr>
        <p:spPr>
          <a:xfrm>
            <a:off x="8208938" y="5112216"/>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Straight Arrow Connector 13"/>
          <p:cNvCxnSpPr>
            <a:stCxn id="53" idx="1"/>
          </p:cNvCxnSpPr>
          <p:nvPr/>
        </p:nvCxnSpPr>
        <p:spPr>
          <a:xfrm flipH="1" flipV="1">
            <a:off x="1304555" y="3023336"/>
            <a:ext cx="3274293" cy="1680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4" idx="2"/>
          </p:cNvCxnSpPr>
          <p:nvPr/>
        </p:nvCxnSpPr>
        <p:spPr>
          <a:xfrm flipH="1">
            <a:off x="1304556" y="5183712"/>
            <a:ext cx="3259606" cy="7798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2"/>
          </p:cNvCxnSpPr>
          <p:nvPr/>
        </p:nvCxnSpPr>
        <p:spPr>
          <a:xfrm flipH="1">
            <a:off x="3654206" y="3081416"/>
            <a:ext cx="4550729" cy="198466"/>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6" idx="1"/>
          </p:cNvCxnSpPr>
          <p:nvPr/>
        </p:nvCxnSpPr>
        <p:spPr>
          <a:xfrm flipH="1" flipV="1">
            <a:off x="3704348" y="5084028"/>
            <a:ext cx="4519276" cy="4277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5"/>
          <a:stretch>
            <a:fillRect/>
          </a:stretch>
        </p:blipFill>
        <p:spPr>
          <a:xfrm>
            <a:off x="3925622" y="5765272"/>
            <a:ext cx="1264086" cy="1075582"/>
          </a:xfrm>
          <a:prstGeom prst="rect">
            <a:avLst/>
          </a:prstGeom>
        </p:spPr>
      </p:pic>
      <p:sp>
        <p:nvSpPr>
          <p:cNvPr id="63" name="Rectangle 62"/>
          <p:cNvSpPr/>
          <p:nvPr/>
        </p:nvSpPr>
        <p:spPr>
          <a:xfrm>
            <a:off x="248969" y="465231"/>
            <a:ext cx="10090087" cy="3139321"/>
          </a:xfrm>
          <a:prstGeom prst="rect">
            <a:avLst/>
          </a:prstGeom>
        </p:spPr>
        <p:txBody>
          <a:bodyPr wrap="square">
            <a:spAutoFit/>
          </a:bodyPr>
          <a:lstStyle/>
          <a:p>
            <a:pPr marL="360363" lvl="0" indent="-360363">
              <a:buSzPts val="2000"/>
              <a:buFont typeface="Noto Sans Symbols"/>
              <a:buChar char="❑"/>
            </a:pPr>
            <a:r>
              <a:rPr lang="en-US" altLang="zh-TW" sz="1800" dirty="0"/>
              <a:t>Do the perspective transform </a:t>
            </a:r>
          </a:p>
          <a:p>
            <a:pPr indent="361950"/>
            <a:r>
              <a:rPr lang="en-US" altLang="zh-TW" sz="1800" dirty="0"/>
              <a:t> - The function you will use for perspective transform</a:t>
            </a:r>
          </a:p>
          <a:p>
            <a:pPr indent="625475"/>
            <a:r>
              <a:rPr lang="en-US" altLang="zh-TW" sz="1800" dirty="0">
                <a:solidFill>
                  <a:srgbClr val="FF0000"/>
                </a:solidFill>
              </a:rPr>
              <a:t>     </a:t>
            </a:r>
            <a:r>
              <a:rPr lang="en-US" altLang="zh-TW" sz="1800" dirty="0" err="1">
                <a:solidFill>
                  <a:srgbClr val="FF0000"/>
                </a:solidFill>
              </a:rPr>
              <a:t>retval</a:t>
            </a:r>
            <a:r>
              <a:rPr lang="en-US" altLang="zh-TW" sz="1800" dirty="0">
                <a:solidFill>
                  <a:srgbClr val="FF0000"/>
                </a:solidFill>
              </a:rPr>
              <a:t>, mask=cv2.findHomography(</a:t>
            </a:r>
            <a:r>
              <a:rPr lang="en-US" altLang="zh-TW" sz="1800" dirty="0" err="1">
                <a:solidFill>
                  <a:srgbClr val="FF0000"/>
                </a:solidFill>
              </a:rPr>
              <a:t>srcPoints</a:t>
            </a:r>
            <a:r>
              <a:rPr lang="en-US" altLang="zh-TW" sz="1800" dirty="0">
                <a:solidFill>
                  <a:srgbClr val="FF0000"/>
                </a:solidFill>
              </a:rPr>
              <a:t>, </a:t>
            </a:r>
            <a:r>
              <a:rPr lang="en-US" altLang="zh-TW" sz="1800" dirty="0" err="1">
                <a:solidFill>
                  <a:srgbClr val="FF0000"/>
                </a:solidFill>
              </a:rPr>
              <a:t>dstPoints</a:t>
            </a:r>
            <a:r>
              <a:rPr lang="en-US" altLang="zh-TW" sz="1800" dirty="0">
                <a:solidFill>
                  <a:srgbClr val="FF0000"/>
                </a:solidFill>
              </a:rPr>
              <a:t>[, method[, </a:t>
            </a:r>
          </a:p>
          <a:p>
            <a:r>
              <a:rPr lang="en-US" altLang="zh-TW" sz="1800" dirty="0">
                <a:solidFill>
                  <a:srgbClr val="FF0000"/>
                </a:solidFill>
              </a:rPr>
              <a:t>                             </a:t>
            </a:r>
            <a:r>
              <a:rPr lang="en-US" altLang="zh-TW" sz="1800" dirty="0" err="1">
                <a:solidFill>
                  <a:srgbClr val="FF0000"/>
                </a:solidFill>
              </a:rPr>
              <a:t>ransacReprojThreshold</a:t>
            </a:r>
            <a:r>
              <a:rPr lang="en-US" altLang="zh-TW" sz="1800" dirty="0">
                <a:solidFill>
                  <a:srgbClr val="FF0000"/>
                </a:solidFill>
              </a:rPr>
              <a:t>[, mask[, </a:t>
            </a:r>
            <a:r>
              <a:rPr lang="en-US" altLang="zh-TW" sz="1800" dirty="0" err="1">
                <a:solidFill>
                  <a:srgbClr val="FF0000"/>
                </a:solidFill>
              </a:rPr>
              <a:t>maxIters</a:t>
            </a:r>
            <a:r>
              <a:rPr lang="en-US" altLang="zh-TW" sz="1800" dirty="0">
                <a:solidFill>
                  <a:srgbClr val="FF0000"/>
                </a:solidFill>
              </a:rPr>
              <a:t>[, confidence]]]]])</a:t>
            </a:r>
          </a:p>
          <a:p>
            <a:endParaRPr lang="en-US" altLang="zh-TW" sz="1800" dirty="0">
              <a:solidFill>
                <a:srgbClr val="FF0000"/>
              </a:solidFill>
            </a:endParaRPr>
          </a:p>
          <a:p>
            <a:pPr indent="896938"/>
            <a:r>
              <a:rPr lang="en-US" altLang="zh-TW" sz="1800" dirty="0">
                <a:solidFill>
                  <a:srgbClr val="FF0000"/>
                </a:solidFill>
              </a:rPr>
              <a:t> </a:t>
            </a:r>
            <a:r>
              <a:rPr lang="en-US" altLang="zh-TW" sz="1800" dirty="0" err="1">
                <a:solidFill>
                  <a:srgbClr val="FF0000"/>
                </a:solidFill>
              </a:rPr>
              <a:t>dst</a:t>
            </a:r>
            <a:r>
              <a:rPr lang="en-US" altLang="zh-TW" sz="1800" dirty="0">
                <a:solidFill>
                  <a:srgbClr val="FF0000"/>
                </a:solidFill>
              </a:rPr>
              <a:t> = cv2.warpPerspective(</a:t>
            </a:r>
            <a:r>
              <a:rPr lang="en-US" altLang="zh-TW" sz="1800" dirty="0" err="1">
                <a:solidFill>
                  <a:srgbClr val="FF0000"/>
                </a:solidFill>
              </a:rPr>
              <a:t>src</a:t>
            </a:r>
            <a:r>
              <a:rPr lang="en-US" altLang="zh-TW" sz="1800" dirty="0">
                <a:solidFill>
                  <a:srgbClr val="FF0000"/>
                </a:solidFill>
              </a:rPr>
              <a:t>, M, </a:t>
            </a:r>
            <a:r>
              <a:rPr lang="en-US" altLang="zh-TW" sz="1800" dirty="0" err="1">
                <a:solidFill>
                  <a:srgbClr val="FF0000"/>
                </a:solidFill>
              </a:rPr>
              <a:t>dsize</a:t>
            </a:r>
            <a:r>
              <a:rPr lang="en-US" altLang="zh-TW" sz="1800" dirty="0">
                <a:solidFill>
                  <a:srgbClr val="FF0000"/>
                </a:solidFill>
              </a:rPr>
              <a:t>[, </a:t>
            </a:r>
            <a:r>
              <a:rPr lang="en-US" altLang="zh-TW" sz="1800" dirty="0" err="1">
                <a:solidFill>
                  <a:srgbClr val="FF0000"/>
                </a:solidFill>
              </a:rPr>
              <a:t>dst</a:t>
            </a:r>
            <a:r>
              <a:rPr lang="en-US" altLang="zh-TW" sz="1800" dirty="0">
                <a:solidFill>
                  <a:srgbClr val="FF0000"/>
                </a:solidFill>
              </a:rPr>
              <a:t>[, flags[, </a:t>
            </a:r>
            <a:r>
              <a:rPr lang="en-US" altLang="zh-TW" sz="1800" dirty="0" err="1">
                <a:solidFill>
                  <a:srgbClr val="FF0000"/>
                </a:solidFill>
              </a:rPr>
              <a:t>borderMode</a:t>
            </a:r>
            <a:r>
              <a:rPr lang="en-US" altLang="zh-TW" sz="1800" dirty="0">
                <a:solidFill>
                  <a:srgbClr val="FF0000"/>
                </a:solidFill>
              </a:rPr>
              <a:t>[, </a:t>
            </a:r>
          </a:p>
          <a:p>
            <a:pPr indent="896938"/>
            <a:r>
              <a:rPr lang="en-US" altLang="zh-TW" sz="1800" dirty="0">
                <a:solidFill>
                  <a:srgbClr val="FF0000"/>
                </a:solidFill>
              </a:rPr>
              <a:t>               </a:t>
            </a:r>
            <a:r>
              <a:rPr lang="en-US" altLang="zh-TW" sz="1800" dirty="0" err="1">
                <a:solidFill>
                  <a:srgbClr val="FF0000"/>
                </a:solidFill>
              </a:rPr>
              <a:t>borderValue</a:t>
            </a:r>
            <a:r>
              <a:rPr lang="en-US" altLang="zh-TW" sz="1800" dirty="0">
                <a:solidFill>
                  <a:srgbClr val="FF0000"/>
                </a:solidFill>
              </a:rPr>
              <a:t>]]]])</a:t>
            </a:r>
          </a:p>
          <a:p>
            <a:pPr indent="271463"/>
            <a:endParaRPr lang="en-US" altLang="zh-TW" sz="1800" dirty="0">
              <a:solidFill>
                <a:srgbClr val="FF0000"/>
              </a:solidFill>
            </a:endParaRPr>
          </a:p>
          <a:p>
            <a:pPr indent="271463"/>
            <a:endParaRPr lang="zh-TW" altLang="en-US" sz="1800" dirty="0">
              <a:solidFill>
                <a:srgbClr val="FF0000"/>
              </a:solidFill>
            </a:endParaRPr>
          </a:p>
          <a:p>
            <a:pPr marL="360363" lvl="0" indent="-360363">
              <a:buSzPts val="2000"/>
              <a:buFont typeface="Noto Sans Symbols"/>
              <a:buChar char="❑"/>
            </a:pPr>
            <a:endParaRPr lang="en-US" altLang="zh-TW" sz="1800" dirty="0"/>
          </a:p>
          <a:p>
            <a:pPr marL="360363" lvl="0" indent="-360363">
              <a:buSzPts val="2000"/>
              <a:buFont typeface="Noto Sans Symbols"/>
              <a:buChar char="❑"/>
            </a:pPr>
            <a:endParaRPr lang="en-US" altLang="zh-TW" sz="1800" dirty="0"/>
          </a:p>
        </p:txBody>
      </p:sp>
      <p:sp>
        <p:nvSpPr>
          <p:cNvPr id="66" name="Google Shape;121;p6"/>
          <p:cNvSpPr txBox="1">
            <a:spLocks noGrp="1"/>
          </p:cNvSpPr>
          <p:nvPr>
            <p:ph type="title"/>
          </p:nvPr>
        </p:nvSpPr>
        <p:spPr>
          <a:xfrm>
            <a:off x="0" y="84066"/>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b="1" dirty="0">
                <a:latin typeface="Calibri" panose="020F0502020204030204" pitchFamily="34" charset="0"/>
                <a:cs typeface="Calibri" panose="020F0502020204030204" pitchFamily="34" charset="0"/>
                <a:sym typeface="Times New Roman"/>
              </a:rPr>
              <a:t>3. (20%) Perspective Transform:</a:t>
            </a:r>
            <a:r>
              <a:rPr lang="en-US" sz="2000" b="1" dirty="0">
                <a:latin typeface="Times New Roman"/>
                <a:ea typeface="Times New Roman"/>
                <a:cs typeface="Times New Roman"/>
                <a:sym typeface="Times New Roman"/>
              </a:rPr>
              <a:t>                                    </a:t>
            </a:r>
            <a:r>
              <a:rPr lang="en-US" sz="2000" b="1" dirty="0">
                <a:solidFill>
                  <a:srgbClr val="FF0000"/>
                </a:solidFill>
                <a:latin typeface="Times New Roman"/>
                <a:ea typeface="Times New Roman"/>
                <a:cs typeface="Times New Roman"/>
                <a:sym typeface="Times New Roman"/>
              </a:rPr>
              <a:t>     </a:t>
            </a:r>
            <a:r>
              <a:rPr lang="en-US" sz="2000" b="1" dirty="0">
                <a:latin typeface="Times New Roman"/>
                <a:ea typeface="Times New Roman"/>
                <a:cs typeface="Times New Roman"/>
                <a:sym typeface="Times New Roman"/>
              </a:rPr>
              <a:t>  </a:t>
            </a:r>
            <a:r>
              <a:rPr lang="en-US" sz="2000" dirty="0"/>
              <a:t>(</a:t>
            </a:r>
            <a:r>
              <a:rPr lang="en-US" sz="2000" dirty="0" err="1"/>
              <a:t>出題：Max</a:t>
            </a:r>
            <a:r>
              <a:rPr lang="en-US" sz="2000" dirty="0"/>
              <a:t>)</a:t>
            </a:r>
            <a:endParaRPr sz="2000" b="1" dirty="0">
              <a:latin typeface="Times New Roman"/>
              <a:ea typeface="Times New Roman"/>
              <a:cs typeface="Times New Roman"/>
              <a:sym typeface="Times New Roman"/>
            </a:endParaRPr>
          </a:p>
        </p:txBody>
      </p:sp>
      <p:cxnSp>
        <p:nvCxnSpPr>
          <p:cNvPr id="24" name="Google Shape;143;p8">
            <a:extLst>
              <a:ext uri="{FF2B5EF4-FFF2-40B4-BE49-F238E27FC236}">
                <a16:creationId xmlns:a16="http://schemas.microsoft.com/office/drawing/2014/main" id="{E48786CA-0055-4230-B7DA-61C37DDA85B8}"/>
              </a:ext>
            </a:extLst>
          </p:cNvPr>
          <p:cNvCxnSpPr/>
          <p:nvPr/>
        </p:nvCxnSpPr>
        <p:spPr>
          <a:xfrm>
            <a:off x="843335" y="2655777"/>
            <a:ext cx="594066" cy="0"/>
          </a:xfrm>
          <a:prstGeom prst="straightConnector1">
            <a:avLst/>
          </a:prstGeom>
          <a:noFill/>
          <a:ln w="50800" cap="flat" cmpd="sng">
            <a:solidFill>
              <a:srgbClr val="FF0000"/>
            </a:solidFill>
            <a:prstDash val="solid"/>
            <a:round/>
            <a:headEnd type="none" w="sm" len="sm"/>
            <a:tailEnd type="triangle" w="med" len="med"/>
          </a:ln>
        </p:spPr>
      </p:cxnSp>
      <p:cxnSp>
        <p:nvCxnSpPr>
          <p:cNvPr id="25" name="Google Shape;144;p8">
            <a:extLst>
              <a:ext uri="{FF2B5EF4-FFF2-40B4-BE49-F238E27FC236}">
                <a16:creationId xmlns:a16="http://schemas.microsoft.com/office/drawing/2014/main" id="{677D1E2C-8DA4-4677-A883-97AB171918C2}"/>
              </a:ext>
            </a:extLst>
          </p:cNvPr>
          <p:cNvCxnSpPr/>
          <p:nvPr/>
        </p:nvCxnSpPr>
        <p:spPr>
          <a:xfrm flipH="1">
            <a:off x="843335" y="2655777"/>
            <a:ext cx="6288" cy="497775"/>
          </a:xfrm>
          <a:prstGeom prst="straightConnector1">
            <a:avLst/>
          </a:prstGeom>
          <a:noFill/>
          <a:ln w="50800" cap="flat" cmpd="sng">
            <a:solidFill>
              <a:srgbClr val="FF0000"/>
            </a:solidFill>
            <a:prstDash val="solid"/>
            <a:round/>
            <a:headEnd type="none" w="sm" len="sm"/>
            <a:tailEnd type="triangle" w="med" len="med"/>
          </a:ln>
        </p:spPr>
      </p:cxnSp>
      <p:sp>
        <p:nvSpPr>
          <p:cNvPr id="26" name="Google Shape;145;p8">
            <a:extLst>
              <a:ext uri="{FF2B5EF4-FFF2-40B4-BE49-F238E27FC236}">
                <a16:creationId xmlns:a16="http://schemas.microsoft.com/office/drawing/2014/main" id="{FFA06700-228C-41A5-9612-4546D8FCB639}"/>
              </a:ext>
            </a:extLst>
          </p:cNvPr>
          <p:cNvSpPr txBox="1"/>
          <p:nvPr/>
        </p:nvSpPr>
        <p:spPr>
          <a:xfrm>
            <a:off x="1292956" y="2330633"/>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x</a:t>
            </a:r>
            <a:endParaRPr sz="1050" b="0" i="0" u="none" strike="noStrike" cap="none">
              <a:solidFill>
                <a:srgbClr val="FF0000"/>
              </a:solidFill>
              <a:latin typeface="Arial"/>
              <a:ea typeface="Arial"/>
              <a:cs typeface="Arial"/>
              <a:sym typeface="Arial"/>
            </a:endParaRPr>
          </a:p>
        </p:txBody>
      </p:sp>
      <p:sp>
        <p:nvSpPr>
          <p:cNvPr id="27" name="Google Shape;146;p8">
            <a:extLst>
              <a:ext uri="{FF2B5EF4-FFF2-40B4-BE49-F238E27FC236}">
                <a16:creationId xmlns:a16="http://schemas.microsoft.com/office/drawing/2014/main" id="{44D35AD5-A979-40EF-99B3-633BD07E5382}"/>
              </a:ext>
            </a:extLst>
          </p:cNvPr>
          <p:cNvSpPr txBox="1"/>
          <p:nvPr/>
        </p:nvSpPr>
        <p:spPr>
          <a:xfrm>
            <a:off x="555402" y="2904664"/>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y</a:t>
            </a:r>
            <a:endParaRPr sz="1050" b="0" i="0" u="none" strike="noStrike" cap="none">
              <a:solidFill>
                <a:srgbClr val="FF0000"/>
              </a:solidFill>
              <a:latin typeface="Arial"/>
              <a:ea typeface="Arial"/>
              <a:cs typeface="Arial"/>
              <a:sym typeface="Arial"/>
            </a:endParaRPr>
          </a:p>
        </p:txBody>
      </p:sp>
      <p:sp>
        <p:nvSpPr>
          <p:cNvPr id="28" name="Google Shape;147;p8">
            <a:extLst>
              <a:ext uri="{FF2B5EF4-FFF2-40B4-BE49-F238E27FC236}">
                <a16:creationId xmlns:a16="http://schemas.microsoft.com/office/drawing/2014/main" id="{D1EF65AF-C6D4-41C7-8993-DBCFED8C3FA0}"/>
              </a:ext>
            </a:extLst>
          </p:cNvPr>
          <p:cNvSpPr txBox="1"/>
          <p:nvPr/>
        </p:nvSpPr>
        <p:spPr>
          <a:xfrm>
            <a:off x="596114" y="2383298"/>
            <a:ext cx="46198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(0,0)</a:t>
            </a:r>
            <a:endParaRPr sz="1050" b="0" i="0" u="none" strike="noStrike" cap="none">
              <a:solidFill>
                <a:srgbClr val="FF0000"/>
              </a:solidFill>
              <a:latin typeface="Arial"/>
              <a:ea typeface="Arial"/>
              <a:cs typeface="Arial"/>
              <a:sym typeface="Arial"/>
            </a:endParaRPr>
          </a:p>
        </p:txBody>
      </p:sp>
      <p:sp>
        <p:nvSpPr>
          <p:cNvPr id="2" name="箭號: 向下 1">
            <a:extLst>
              <a:ext uri="{FF2B5EF4-FFF2-40B4-BE49-F238E27FC236}">
                <a16:creationId xmlns:a16="http://schemas.microsoft.com/office/drawing/2014/main" id="{5B055E0E-5F3E-4D75-90B0-9E44D39DCD4F}"/>
              </a:ext>
            </a:extLst>
          </p:cNvPr>
          <p:cNvSpPr/>
          <p:nvPr/>
        </p:nvSpPr>
        <p:spPr>
          <a:xfrm>
            <a:off x="4359083" y="5407374"/>
            <a:ext cx="397163" cy="209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31720CAD-DDF4-4DC2-BAC7-0F981A0BAF1E}"/>
              </a:ext>
            </a:extLst>
          </p:cNvPr>
          <p:cNvSpPr txBox="1"/>
          <p:nvPr/>
        </p:nvSpPr>
        <p:spPr>
          <a:xfrm>
            <a:off x="3830232" y="5503462"/>
            <a:ext cx="809144" cy="307777"/>
          </a:xfrm>
          <a:prstGeom prst="rect">
            <a:avLst/>
          </a:prstGeom>
          <a:noFill/>
        </p:spPr>
        <p:txBody>
          <a:bodyPr wrap="square" rtlCol="0">
            <a:spAutoFit/>
          </a:bodyPr>
          <a:lstStyle/>
          <a:p>
            <a:r>
              <a:rPr lang="en-US" altLang="zh-TW" dirty="0"/>
              <a:t>Result:</a:t>
            </a:r>
            <a:endParaRPr lang="zh-TW" altLang="en-US" dirty="0"/>
          </a:p>
        </p:txBody>
      </p:sp>
    </p:spTree>
    <p:extLst>
      <p:ext uri="{BB962C8B-B14F-4D97-AF65-F5344CB8AC3E}">
        <p14:creationId xmlns:p14="http://schemas.microsoft.com/office/powerpoint/2010/main" val="3928263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b="1" dirty="0">
                <a:latin typeface="Calibri" panose="020F0502020204030204" pitchFamily="34" charset="0"/>
                <a:ea typeface="Times New Roman"/>
                <a:cs typeface="Calibri" panose="020F0502020204030204" pitchFamily="34" charset="0"/>
                <a:sym typeface="Times New Roman"/>
              </a:rPr>
              <a:t>4. (20%) PCA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出題：Mark</a:t>
            </a:r>
            <a:r>
              <a:rPr lang="en-US" altLang="zh-TW" sz="2000" dirty="0">
                <a:latin typeface="Calibri" panose="020F0502020204030204" pitchFamily="34" charset="0"/>
                <a:cs typeface="Calibri" panose="020F0502020204030204" pitchFamily="34" charset="0"/>
              </a:rPr>
              <a:t>)</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buSzPts val="2400"/>
              <a:buNone/>
            </a:pPr>
            <a:r>
              <a:rPr lang="en-US" dirty="0"/>
              <a:t>4.1 </a:t>
            </a:r>
            <a:r>
              <a:rPr lang="en-US" altLang="zh-TW" dirty="0">
                <a:solidFill>
                  <a:schemeClr val="tx1"/>
                </a:solidFill>
              </a:rPr>
              <a:t>Image Reconstruction</a:t>
            </a:r>
            <a:r>
              <a:rPr lang="en-US" dirty="0"/>
              <a:t> (10%)</a:t>
            </a:r>
            <a:endParaRPr dirty="0"/>
          </a:p>
          <a:p>
            <a:pPr marL="0" lvl="1" indent="0">
              <a:lnSpc>
                <a:spcPct val="150000"/>
              </a:lnSpc>
              <a:buSzPts val="2400"/>
              <a:buNone/>
            </a:pPr>
            <a:r>
              <a:rPr lang="en-US" sz="2000" dirty="0">
                <a:latin typeface="Arial"/>
                <a:ea typeface="Arial"/>
                <a:cs typeface="Arial"/>
                <a:sym typeface="Arial"/>
              </a:rPr>
              <a:t>4.2 Compute the reconstruction error (10%)</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13</a:t>
            </a:fld>
            <a:endParaRPr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06945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title"/>
          </p:nvPr>
        </p:nvSpPr>
        <p:spPr>
          <a:xfrm>
            <a:off x="0" y="11687"/>
            <a:ext cx="9133438" cy="637628"/>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SzPts val="700"/>
              <a:buNone/>
            </a:pPr>
            <a:r>
              <a:rPr lang="en-US" b="1" dirty="0">
                <a:latin typeface="Arial"/>
                <a:ea typeface="Arial"/>
                <a:cs typeface="Arial"/>
                <a:sym typeface="Arial"/>
              </a:rPr>
              <a:t>4</a:t>
            </a:r>
            <a:r>
              <a:rPr lang="en-US" sz="2800" b="1" dirty="0">
                <a:latin typeface="Arial"/>
                <a:ea typeface="Arial"/>
                <a:cs typeface="Arial"/>
                <a:sym typeface="Arial"/>
              </a:rPr>
              <a:t>.1 (10%) PCA - Image Reconstruction (1/2)</a:t>
            </a:r>
            <a:r>
              <a:rPr lang="en-US" b="1" dirty="0">
                <a:latin typeface="Arial"/>
                <a:ea typeface="Arial"/>
                <a:cs typeface="Arial"/>
                <a:sym typeface="Arial"/>
              </a:rPr>
              <a:t>  </a:t>
            </a:r>
            <a:r>
              <a:rPr lang="en-US" sz="2800" b="1" dirty="0">
                <a:latin typeface="Arial"/>
                <a:ea typeface="Arial"/>
                <a:cs typeface="Arial"/>
                <a:sym typeface="Arial"/>
              </a:rPr>
              <a:t> </a:t>
            </a:r>
            <a:r>
              <a:rPr lang="en-US" sz="1800" dirty="0"/>
              <a:t>(</a:t>
            </a:r>
            <a:r>
              <a:rPr lang="en-US" sz="1800" dirty="0" err="1"/>
              <a:t>出題：Mark</a:t>
            </a:r>
            <a:r>
              <a:rPr lang="en-US" sz="1800" dirty="0"/>
              <a:t>)</a:t>
            </a:r>
            <a:endParaRPr sz="2800" b="1" dirty="0">
              <a:latin typeface="Arial"/>
              <a:ea typeface="Arial"/>
              <a:cs typeface="Arial"/>
              <a:sym typeface="Arial"/>
            </a:endParaRPr>
          </a:p>
        </p:txBody>
      </p:sp>
      <p:sp>
        <p:nvSpPr>
          <p:cNvPr id="64" name="Google Shape;64;p1"/>
          <p:cNvSpPr txBox="1">
            <a:spLocks noGrp="1"/>
          </p:cNvSpPr>
          <p:nvPr>
            <p:ph type="body" idx="1"/>
          </p:nvPr>
        </p:nvSpPr>
        <p:spPr>
          <a:xfrm>
            <a:off x="0" y="649314"/>
            <a:ext cx="8780336" cy="6056286"/>
          </a:xfrm>
          <a:prstGeom prst="rect">
            <a:avLst/>
          </a:prstGeom>
          <a:noFill/>
          <a:ln>
            <a:noFill/>
          </a:ln>
        </p:spPr>
        <p:txBody>
          <a:bodyPr spcFirstLastPara="1" wrap="square" lIns="68550" tIns="34275" rIns="68550" bIns="34275" anchor="t" anchorCtr="0">
            <a:noAutofit/>
          </a:bodyPr>
          <a:lstStyle/>
          <a:p>
            <a:pPr marL="357188" lvl="0" indent="-357188" algn="l" rtl="0">
              <a:lnSpc>
                <a:spcPct val="100000"/>
              </a:lnSpc>
              <a:spcBef>
                <a:spcPts val="0"/>
              </a:spcBef>
              <a:spcAft>
                <a:spcPts val="0"/>
              </a:spcAft>
              <a:buSzPts val="2000"/>
            </a:pPr>
            <a:r>
              <a:rPr lang="en-US" dirty="0">
                <a:latin typeface="Arial"/>
                <a:ea typeface="Arial"/>
                <a:cs typeface="Arial"/>
                <a:sym typeface="Arial"/>
              </a:rPr>
              <a:t>Given: Images of school badge</a:t>
            </a:r>
            <a:endParaRPr dirty="0"/>
          </a:p>
          <a:p>
            <a:pPr marL="342900">
              <a:lnSpc>
                <a:spcPct val="100000"/>
              </a:lnSpc>
              <a:spcBef>
                <a:spcPts val="0"/>
              </a:spcBef>
              <a:buSzPts val="2000"/>
            </a:pPr>
            <a:r>
              <a:rPr lang="en-US" dirty="0">
                <a:latin typeface="Arial"/>
                <a:ea typeface="Arial"/>
                <a:cs typeface="Arial"/>
                <a:sym typeface="Arial"/>
              </a:rPr>
              <a:t>Q1: Using </a:t>
            </a:r>
            <a:r>
              <a:rPr lang="en-US" dirty="0">
                <a:solidFill>
                  <a:srgbClr val="FF0000"/>
                </a:solidFill>
                <a:latin typeface="Arial"/>
                <a:ea typeface="Arial"/>
                <a:cs typeface="Arial"/>
                <a:sym typeface="Arial"/>
              </a:rPr>
              <a:t>PCA</a:t>
            </a:r>
            <a:r>
              <a:rPr lang="en-US" dirty="0">
                <a:latin typeface="Arial"/>
                <a:ea typeface="Arial"/>
                <a:cs typeface="Arial"/>
                <a:sym typeface="Arial"/>
              </a:rPr>
              <a:t> to do dimension reduction then reconstruct, click button “</a:t>
            </a:r>
            <a:r>
              <a:rPr lang="en-US" altLang="zh-TW" dirty="0">
                <a:solidFill>
                  <a:schemeClr val="tx1"/>
                </a:solidFill>
              </a:rPr>
              <a:t>4.1 Image Reconstruction</a:t>
            </a:r>
            <a:r>
              <a:rPr lang="en-US" dirty="0">
                <a:latin typeface="Arial"/>
                <a:ea typeface="Arial"/>
                <a:cs typeface="Arial"/>
                <a:sym typeface="Arial"/>
              </a:rPr>
              <a:t>” and show original </a:t>
            </a:r>
            <a:r>
              <a:rPr lang="en-US" dirty="0"/>
              <a:t>and reconstructed </a:t>
            </a:r>
            <a:r>
              <a:rPr lang="en-US" dirty="0">
                <a:latin typeface="Arial"/>
                <a:ea typeface="Arial"/>
                <a:cs typeface="Arial"/>
                <a:sym typeface="Arial"/>
              </a:rPr>
              <a:t>images.</a:t>
            </a:r>
          </a:p>
          <a:p>
            <a:pPr marL="342900">
              <a:lnSpc>
                <a:spcPct val="100000"/>
              </a:lnSpc>
              <a:spcBef>
                <a:spcPts val="0"/>
              </a:spcBef>
              <a:buSzPts val="2000"/>
            </a:pPr>
            <a:r>
              <a:rPr lang="en-US" dirty="0">
                <a:latin typeface="Arial"/>
                <a:ea typeface="Arial"/>
                <a:cs typeface="Arial"/>
                <a:sym typeface="Arial"/>
              </a:rPr>
              <a:t>H</a:t>
            </a:r>
            <a:r>
              <a:rPr lang="en-US" dirty="0"/>
              <a:t>int: Use PCA from python library </a:t>
            </a:r>
            <a:r>
              <a:rPr lang="en-US" dirty="0" err="1">
                <a:latin typeface="Consolas" panose="020B0609020204030204" pitchFamily="49" charset="0"/>
              </a:rPr>
              <a:t>sklearn.decomposition</a:t>
            </a: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endParaRPr dirty="0">
              <a:latin typeface="Arial"/>
              <a:ea typeface="Arial"/>
              <a:cs typeface="Arial"/>
              <a:sym typeface="Arial"/>
            </a:endParaRPr>
          </a:p>
        </p:txBody>
      </p:sp>
      <p:sp>
        <p:nvSpPr>
          <p:cNvPr id="65" name="Google Shape;65;p1"/>
          <p:cNvSpPr txBox="1">
            <a:spLocks noGrp="1"/>
          </p:cNvSpPr>
          <p:nvPr>
            <p:ph type="sldNum" idx="12"/>
          </p:nvPr>
        </p:nvSpPr>
        <p:spPr>
          <a:xfrm>
            <a:off x="7076039" y="6601668"/>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14</a:t>
            </a:fld>
            <a:endParaRPr sz="900">
              <a:solidFill>
                <a:srgbClr val="888888"/>
              </a:solidFill>
              <a:latin typeface="Calibri"/>
              <a:ea typeface="Calibri"/>
              <a:cs typeface="Calibri"/>
              <a:sym typeface="Calibri"/>
            </a:endParaRPr>
          </a:p>
        </p:txBody>
      </p:sp>
      <p:pic>
        <p:nvPicPr>
          <p:cNvPr id="66" name="Google Shape;66;p1"/>
          <p:cNvPicPr preferRelativeResize="0"/>
          <p:nvPr/>
        </p:nvPicPr>
        <p:blipFill rotWithShape="1">
          <a:blip r:embed="rId3">
            <a:alphaModFix/>
          </a:blip>
          <a:srcRect/>
          <a:stretch/>
        </p:blipFill>
        <p:spPr>
          <a:xfrm>
            <a:off x="0" y="2399030"/>
            <a:ext cx="9013371" cy="25568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2"/>
          <p:cNvSpPr txBox="1">
            <a:spLocks noGrp="1"/>
          </p:cNvSpPr>
          <p:nvPr>
            <p:ph type="sldNum" idx="12"/>
          </p:nvPr>
        </p:nvSpPr>
        <p:spPr>
          <a:xfrm>
            <a:off x="7076039" y="6601668"/>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15</a:t>
            </a:fld>
            <a:endParaRPr sz="900">
              <a:solidFill>
                <a:srgbClr val="888888"/>
              </a:solidFill>
              <a:latin typeface="Calibri"/>
              <a:ea typeface="Calibri"/>
              <a:cs typeface="Calibri"/>
              <a:sym typeface="Calibri"/>
            </a:endParaRPr>
          </a:p>
        </p:txBody>
      </p:sp>
      <p:sp>
        <p:nvSpPr>
          <p:cNvPr id="73" name="Google Shape;73;p2"/>
          <p:cNvSpPr txBox="1">
            <a:spLocks noGrp="1"/>
          </p:cNvSpPr>
          <p:nvPr>
            <p:ph type="title"/>
          </p:nvPr>
        </p:nvSpPr>
        <p:spPr>
          <a:xfrm>
            <a:off x="0" y="11687"/>
            <a:ext cx="9133500" cy="637500"/>
          </a:xfrm>
          <a:prstGeom prst="rect">
            <a:avLst/>
          </a:prstGeom>
          <a:noFill/>
          <a:ln>
            <a:noFill/>
          </a:ln>
        </p:spPr>
        <p:txBody>
          <a:bodyPr spcFirstLastPara="1" wrap="square" lIns="68550" tIns="34275" rIns="68550" bIns="34275" anchor="ctr" anchorCtr="0">
            <a:noAutofit/>
          </a:bodyPr>
          <a:lstStyle/>
          <a:p>
            <a:pPr lvl="0">
              <a:buSzPts val="700"/>
            </a:pPr>
            <a:r>
              <a:rPr lang="en-US" sz="2000" b="1" dirty="0">
                <a:latin typeface="Arial"/>
                <a:ea typeface="Arial"/>
                <a:cs typeface="Arial"/>
                <a:sym typeface="Arial"/>
              </a:rPr>
              <a:t>4.2 (10%) PCA - </a:t>
            </a:r>
            <a:r>
              <a:rPr lang="en-US" sz="2000" b="1" dirty="0">
                <a:ea typeface="Arial"/>
                <a:cs typeface="Arial"/>
                <a:sym typeface="Arial"/>
              </a:rPr>
              <a:t>Compute the Reconstruction Error </a:t>
            </a:r>
            <a:r>
              <a:rPr lang="en-US" sz="2000" b="1" dirty="0">
                <a:latin typeface="Arial"/>
                <a:ea typeface="Arial"/>
                <a:cs typeface="Arial"/>
                <a:sym typeface="Arial"/>
              </a:rPr>
              <a:t>(2/2) 	</a:t>
            </a:r>
            <a:r>
              <a:rPr lang="en-US" sz="1600" dirty="0"/>
              <a:t>(</a:t>
            </a:r>
            <a:r>
              <a:rPr lang="en-US" sz="1600" dirty="0" err="1"/>
              <a:t>出題：Mark</a:t>
            </a:r>
            <a:r>
              <a:rPr lang="en-US" sz="1600" dirty="0"/>
              <a:t>)</a:t>
            </a:r>
            <a:endParaRPr sz="2800" b="1" dirty="0">
              <a:latin typeface="Arial"/>
              <a:ea typeface="Arial"/>
              <a:cs typeface="Arial"/>
              <a:sym typeface="Arial"/>
            </a:endParaRPr>
          </a:p>
        </p:txBody>
      </p:sp>
      <mc:AlternateContent xmlns:mc="http://schemas.openxmlformats.org/markup-compatibility/2006" xmlns:a14="http://schemas.microsoft.com/office/drawing/2010/main">
        <mc:Choice Requires="a14">
          <p:sp>
            <p:nvSpPr>
              <p:cNvPr id="5" name="Google Shape;64;p1">
                <a:extLst>
                  <a:ext uri="{FF2B5EF4-FFF2-40B4-BE49-F238E27FC236}">
                    <a16:creationId xmlns:a16="http://schemas.microsoft.com/office/drawing/2014/main" id="{45FFCE7D-B5A2-4ED2-86CB-F098CFC662AF}"/>
                  </a:ext>
                </a:extLst>
              </p:cNvPr>
              <p:cNvSpPr txBox="1">
                <a:spLocks/>
              </p:cNvSpPr>
              <p:nvPr/>
            </p:nvSpPr>
            <p:spPr>
              <a:xfrm>
                <a:off x="0" y="649187"/>
                <a:ext cx="8780336" cy="1125511"/>
              </a:xfrm>
              <a:prstGeom prst="rect">
                <a:avLst/>
              </a:prstGeom>
              <a:noFill/>
              <a:ln>
                <a:noFill/>
              </a:ln>
            </p:spPr>
            <p:txBody>
              <a:bodyPr spcFirstLastPara="1" wrap="square" lIns="68550" tIns="34275" rIns="68550" bIns="34275" anchor="t" anchorCtr="0">
                <a:noAutofit/>
              </a:bodyPr>
              <a:lstStyle>
                <a:defPPr marR="0" lvl="0" algn="l" rtl="0">
                  <a:lnSpc>
                    <a:spcPct val="100000"/>
                  </a:lnSpc>
                  <a:spcBef>
                    <a:spcPts val="0"/>
                  </a:spcBef>
                  <a:spcAft>
                    <a:spcPts val="0"/>
                  </a:spcAft>
                </a:defPPr>
                <a:lvl1pPr marL="457200" marR="0" lvl="0" indent="-355600" algn="l" rtl="0">
                  <a:lnSpc>
                    <a:spcPct val="90000"/>
                  </a:lnSpc>
                  <a:spcBef>
                    <a:spcPts val="75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pPr marL="357188" indent="-357188">
                  <a:lnSpc>
                    <a:spcPct val="100000"/>
                  </a:lnSpc>
                  <a:spcBef>
                    <a:spcPts val="0"/>
                  </a:spcBef>
                </a:pPr>
                <a:r>
                  <a:rPr lang="en-US" dirty="0"/>
                  <a:t>Given: Images of school badge</a:t>
                </a:r>
              </a:p>
              <a:p>
                <a:pPr marL="357188" indent="-357188">
                  <a:lnSpc>
                    <a:spcPct val="100000"/>
                  </a:lnSpc>
                  <a:spcBef>
                    <a:spcPts val="0"/>
                  </a:spcBef>
                </a:pPr>
                <a:r>
                  <a:rPr lang="en-US" dirty="0"/>
                  <a:t>Q2: Computing the </a:t>
                </a:r>
                <a:r>
                  <a:rPr lang="en-US" dirty="0">
                    <a:solidFill>
                      <a:srgbClr val="FF0000"/>
                    </a:solidFill>
                  </a:rPr>
                  <a:t>reconstruction error (RE) </a:t>
                </a:r>
                <a:r>
                  <a:rPr lang="en-US" dirty="0"/>
                  <a:t>for each school badge, and click button “</a:t>
                </a:r>
                <a:r>
                  <a:rPr lang="en-US" altLang="zh-TW" dirty="0">
                    <a:solidFill>
                      <a:schemeClr val="tx1"/>
                    </a:solidFill>
                  </a:rPr>
                  <a:t>4.2 Compute the reconstruction error</a:t>
                </a:r>
                <a:r>
                  <a:rPr lang="en-US" dirty="0"/>
                  <a:t>” and print out on the console.</a:t>
                </a:r>
              </a:p>
              <a:p>
                <a:pPr marL="357188" indent="-357188">
                  <a:lnSpc>
                    <a:spcPct val="100000"/>
                  </a:lnSpc>
                  <a:spcBef>
                    <a:spcPts val="0"/>
                  </a:spcBef>
                </a:pPr>
                <a:r>
                  <a:rPr lang="en-US" dirty="0"/>
                  <a:t>EX: </a:t>
                </a:r>
                <a:br>
                  <a:rPr lang="en-US" dirty="0"/>
                </a:br>
                <a:br>
                  <a:rPr lang="en-US" dirty="0"/>
                </a:br>
                <a:r>
                  <a:rPr lang="en-US" dirty="0"/>
                  <a:t>Using the reference formula as shown below:</a:t>
                </a:r>
                <a:br>
                  <a:rPr lang="en-US" dirty="0"/>
                </a:br>
                <a14:m>
                  <m:oMath xmlns:m="http://schemas.openxmlformats.org/officeDocument/2006/math">
                    <m:r>
                      <a:rPr lang="en-US" b="0" i="1" smtClean="0">
                        <a:latin typeface="Cambria Math" panose="02040503050406030204" pitchFamily="18" charset="0"/>
                      </a:rPr>
                      <m:t>𝑅𝐸</m:t>
                    </m:r>
                    <m:r>
                      <a:rPr lang="en-US" b="0" i="1" smtClean="0">
                        <a:latin typeface="Cambria Math" panose="02040503050406030204" pitchFamily="18" charset="0"/>
                      </a:rPr>
                      <m:t>= </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𝑝𝑖𝑥𝑒𝑙𝑠</m:t>
                            </m:r>
                          </m:sub>
                        </m:sSub>
                      </m:sup>
                      <m:e>
                        <m:d>
                          <m:dPr>
                            <m:begChr m:val="‖"/>
                            <m:endChr m:val="‖"/>
                            <m:ctrlPr>
                              <a:rPr lang="en-US" altLang="zh-TW" b="0" i="1" smtClean="0">
                                <a:latin typeface="Cambria Math" panose="02040503050406030204" pitchFamily="18" charset="0"/>
                              </a:rPr>
                            </m:ctrlPr>
                          </m:dPr>
                          <m:e>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acc>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e>
                            </m:acc>
                          </m:e>
                        </m:d>
                      </m:e>
                    </m:nary>
                    <m:r>
                      <a:rPr lang="en-US" altLang="zh-TW" b="0" i="1" smtClean="0">
                        <a:latin typeface="Cambria Math" panose="02040503050406030204" pitchFamily="18" charset="0"/>
                      </a:rPr>
                      <m:t>, </m:t>
                    </m:r>
                    <m:r>
                      <a:rPr lang="en-US" altLang="zh-TW" b="0" i="1" smtClean="0">
                        <a:latin typeface="Cambria Math" panose="02040503050406030204" pitchFamily="18" charset="0"/>
                      </a:rPr>
                      <m:t>𝑤h𝑒𝑟𝑒</m:t>
                    </m:r>
                  </m:oMath>
                </a14:m>
                <a:br>
                  <a:rPr lang="en-US" altLang="zh-TW" b="0" dirty="0"/>
                </a:br>
                <a14:m>
                  <m:oMath xmlns:m="http://schemas.openxmlformats.org/officeDocument/2006/math">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acc>
                    <m:r>
                      <a:rPr lang="en-US" altLang="zh-TW" b="0" i="1" smtClean="0">
                        <a:latin typeface="Cambria Math" panose="02040503050406030204" pitchFamily="18" charset="0"/>
                      </a:rPr>
                      <m:t> </m:t>
                    </m:r>
                    <m:r>
                      <a:rPr lang="en-US" altLang="zh-TW" b="0" i="1" smtClean="0">
                        <a:latin typeface="Cambria Math" panose="02040503050406030204" pitchFamily="18" charset="0"/>
                      </a:rPr>
                      <m:t>𝑖𝑠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𝑔𝑟𝑎𝑦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𝑣𝑎𝑙𝑢𝑒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𝑜𝑓</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𝑝𝑖𝑥𝑒𝑙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𝑜𝑟𝑖𝑔𝑖𝑛𝑎𝑙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𝑖𝑚𝑎𝑔𝑒</m:t>
                    </m:r>
                  </m:oMath>
                </a14:m>
                <a:br>
                  <a:rPr lang="en-US" altLang="zh-TW" b="0" dirty="0"/>
                </a:br>
                <a14:m>
                  <m:oMath xmlns:m="http://schemas.openxmlformats.org/officeDocument/2006/math">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e>
                    </m:acc>
                    <m:r>
                      <a:rPr lang="en-US" altLang="zh-TW" b="0" i="1" smtClean="0">
                        <a:latin typeface="Cambria Math" panose="02040503050406030204" pitchFamily="18" charset="0"/>
                      </a:rPr>
                      <m:t> </m:t>
                    </m:r>
                    <m:r>
                      <a:rPr lang="en-US" altLang="zh-TW" b="0" i="1" smtClean="0">
                        <a:latin typeface="Cambria Math" panose="02040503050406030204" pitchFamily="18" charset="0"/>
                      </a:rPr>
                      <m:t>𝑖𝑠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𝑔𝑟𝑎𝑦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𝑣𝑎𝑙𝑢𝑒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𝑜𝑓</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𝑝𝑖𝑥𝑒𝑙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𝑟𝑒𝑐𝑜𝑛𝑠𝑡𝑟𝑢𝑐𝑡𝑖𝑜𝑛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𝑖𝑚𝑎𝑔𝑒</m:t>
                    </m:r>
                  </m:oMath>
                </a14:m>
                <a:endParaRPr lang="en-US" dirty="0"/>
              </a:p>
              <a:p>
                <a:pPr marL="357188" indent="-357188">
                  <a:lnSpc>
                    <a:spcPct val="100000"/>
                  </a:lnSpc>
                  <a:spcBef>
                    <a:spcPts val="0"/>
                  </a:spcBef>
                </a:pPr>
                <a:r>
                  <a:rPr lang="en-US" dirty="0"/>
                  <a:t>Hint: </a:t>
                </a:r>
                <a:br>
                  <a:rPr lang="en-US" dirty="0"/>
                </a:br>
                <a14:m>
                  <m:oMath xmlns:m="http://schemas.openxmlformats.org/officeDocument/2006/math">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e>
                    </m:acc>
                  </m:oMath>
                </a14:m>
                <a:r>
                  <a:rPr lang="en-US" dirty="0"/>
                  <a:t> is the modified result after the reconstruction </a:t>
                </a:r>
                <a:br>
                  <a:rPr lang="en-US" dirty="0"/>
                </a:br>
                <a:r>
                  <a:rPr lang="en-US" dirty="0"/>
                  <a:t>(which is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𝑇</m:t>
                        </m:r>
                      </m:e>
                      <m:sup>
                        <m:r>
                          <a:rPr lang="en-US" altLang="zh-TW" b="0" i="1" smtClean="0">
                            <a:latin typeface="Cambria Math" panose="02040503050406030204" pitchFamily="18" charset="0"/>
                          </a:rPr>
                          <m:t>−1</m:t>
                        </m:r>
                      </m:sup>
                    </m:sSup>
                    <m:r>
                      <a:rPr lang="en-US" altLang="zh-TW" b="0" i="1" smtClean="0">
                        <a:latin typeface="Cambria Math" panose="02040503050406030204" pitchFamily="18" charset="0"/>
                      </a:rPr>
                      <m:t>𝑇</m:t>
                    </m:r>
                    <m:d>
                      <m:dPr>
                        <m:ctrlPr>
                          <a:rPr lang="en-US" altLang="zh-TW" b="0" i="1" smtClean="0">
                            <a:latin typeface="Cambria Math" panose="02040503050406030204" pitchFamily="18" charset="0"/>
                          </a:rPr>
                        </m:ctrlPr>
                      </m:dPr>
                      <m:e>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acc>
                      </m:e>
                    </m:d>
                    <m:r>
                      <a:rPr lang="en-US" altLang="zh-TW" b="0" i="1" smtClean="0">
                        <a:latin typeface="Cambria Math" panose="02040503050406030204" pitchFamily="18" charset="0"/>
                      </a:rPr>
                      <m:t>, </m:t>
                    </m:r>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𝑇</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𝑑𝑖𝑚𝑒𝑛𝑠𝑖𝑜𝑛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𝑟𝑒𝑑𝑢𝑐𝑡𝑖𝑜𝑛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𝑡𝑟𝑎𝑛𝑠𝑓𝑜𝑟𝑚𝑎𝑡𝑖𝑜𝑛</m:t>
                    </m:r>
                    <m:r>
                      <a:rPr lang="en-US" altLang="zh-TW" b="0" i="1" smtClean="0">
                        <a:latin typeface="Cambria Math" panose="02040503050406030204" pitchFamily="18" charset="0"/>
                      </a:rPr>
                      <m:t>,</m:t>
                    </m:r>
                  </m:oMath>
                </a14:m>
                <a:r>
                  <a:rPr lang="en-US" dirty="0"/>
                  <a:t>)</a:t>
                </a:r>
                <a:br>
                  <a:rPr lang="en-US" dirty="0"/>
                </a:br>
                <a:r>
                  <a:rPr lang="en-US" dirty="0"/>
                  <a:t>You should do post processing such as normalization to make the gray value fall in the range [0, 255]</a:t>
                </a:r>
                <a:br>
                  <a:rPr lang="en-US" dirty="0"/>
                </a:br>
                <a:br>
                  <a:rPr lang="en-US" dirty="0"/>
                </a:br>
                <a:br>
                  <a:rPr lang="en-US" dirty="0"/>
                </a:br>
                <a:br>
                  <a:rPr lang="en-US" dirty="0"/>
                </a:br>
                <a:br>
                  <a:rPr lang="en-US" dirty="0"/>
                </a:br>
                <a:br>
                  <a:rPr lang="en-US" dirty="0"/>
                </a:br>
                <a:endParaRPr lang="en-US" dirty="0"/>
              </a:p>
            </p:txBody>
          </p:sp>
        </mc:Choice>
        <mc:Fallback xmlns="">
          <p:sp>
            <p:nvSpPr>
              <p:cNvPr id="5" name="Google Shape;64;p1">
                <a:extLst>
                  <a:ext uri="{FF2B5EF4-FFF2-40B4-BE49-F238E27FC236}">
                    <a16:creationId xmlns:a16="http://schemas.microsoft.com/office/drawing/2014/main" id="{45FFCE7D-B5A2-4ED2-86CB-F098CFC662AF}"/>
                  </a:ext>
                </a:extLst>
              </p:cNvPr>
              <p:cNvSpPr txBox="1">
                <a:spLocks noRot="1" noChangeAspect="1" noMove="1" noResize="1" noEditPoints="1" noAdjustHandles="1" noChangeArrowheads="1" noChangeShapeType="1" noTextEdit="1"/>
              </p:cNvSpPr>
              <p:nvPr/>
            </p:nvSpPr>
            <p:spPr>
              <a:xfrm>
                <a:off x="0" y="649187"/>
                <a:ext cx="8780336" cy="1125511"/>
              </a:xfrm>
              <a:prstGeom prst="rect">
                <a:avLst/>
              </a:prstGeom>
              <a:blipFill>
                <a:blip r:embed="rId3"/>
                <a:stretch>
                  <a:fillRect l="-1181" t="-6486" r="-347" b="-371892"/>
                </a:stretch>
              </a:blipFill>
              <a:ln>
                <a:noFill/>
              </a:ln>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46A5EBC3-21B1-4FF9-91E1-279E8F4FD04D}"/>
              </a:ext>
            </a:extLst>
          </p:cNvPr>
          <p:cNvPicPr>
            <a:picLocks noChangeAspect="1"/>
          </p:cNvPicPr>
          <p:nvPr/>
        </p:nvPicPr>
        <p:blipFill>
          <a:blip r:embed="rId4"/>
          <a:stretch>
            <a:fillRect/>
          </a:stretch>
        </p:blipFill>
        <p:spPr>
          <a:xfrm>
            <a:off x="0" y="2230668"/>
            <a:ext cx="9144000" cy="28916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9">
            <a:extLst>
              <a:ext uri="{FF2B5EF4-FFF2-40B4-BE49-F238E27FC236}">
                <a16:creationId xmlns:a16="http://schemas.microsoft.com/office/drawing/2014/main" id="{1081D09D-EBB2-4ACC-BB5D-D11C4BE37AD4}"/>
              </a:ext>
            </a:extLst>
          </p:cNvPr>
          <p:cNvSpPr txBox="1">
            <a:spLocks/>
          </p:cNvSpPr>
          <p:nvPr/>
        </p:nvSpPr>
        <p:spPr>
          <a:xfrm>
            <a:off x="-67861" y="2429"/>
            <a:ext cx="9279721" cy="456116"/>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marL="1949054" indent="-1949054">
              <a:buSzPct val="25000"/>
            </a:pPr>
            <a:r>
              <a:rPr lang="en-US" altLang="zh-TW" sz="2800" b="1" dirty="0"/>
              <a:t>5.0 (20%)Dogs and Cats classification Using R</a:t>
            </a:r>
            <a:r>
              <a:rPr lang="en-US" altLang="zh-CN" sz="2800" b="1" dirty="0"/>
              <a:t>esNet50</a:t>
            </a:r>
            <a:r>
              <a:rPr lang="en-US" altLang="zh-TW" sz="2800" b="1" dirty="0"/>
              <a:t> </a:t>
            </a:r>
            <a:r>
              <a:rPr lang="en-US" altLang="zh-TW" sz="2000" dirty="0"/>
              <a:t>(</a:t>
            </a:r>
            <a:r>
              <a:rPr lang="zh-CN" altLang="en-US" sz="2000" dirty="0"/>
              <a:t>出題：</a:t>
            </a:r>
            <a:r>
              <a:rPr lang="en-US" altLang="zh-TW" sz="2000" dirty="0"/>
              <a:t>B</a:t>
            </a:r>
            <a:r>
              <a:rPr lang="en-US" altLang="zh-CN" sz="2000" dirty="0"/>
              <a:t>ill</a:t>
            </a:r>
            <a:r>
              <a:rPr lang="en-US" altLang="zh-TW" sz="2000" dirty="0"/>
              <a:t>)</a:t>
            </a:r>
            <a:endParaRPr lang="en-US" altLang="zh-TW" sz="2800" dirty="0"/>
          </a:p>
        </p:txBody>
      </p:sp>
      <p:sp>
        <p:nvSpPr>
          <p:cNvPr id="5" name="矩形 4">
            <a:extLst>
              <a:ext uri="{FF2B5EF4-FFF2-40B4-BE49-F238E27FC236}">
                <a16:creationId xmlns:a16="http://schemas.microsoft.com/office/drawing/2014/main" id="{F43A7923-779D-4F20-A416-B2A8A398A738}"/>
              </a:ext>
            </a:extLst>
          </p:cNvPr>
          <p:cNvSpPr/>
          <p:nvPr/>
        </p:nvSpPr>
        <p:spPr>
          <a:xfrm>
            <a:off x="95504" y="826475"/>
            <a:ext cx="7188874" cy="4616648"/>
          </a:xfrm>
          <a:prstGeom prst="rect">
            <a:avLst/>
          </a:prstGeom>
        </p:spPr>
        <p:txBody>
          <a:bodyPr wrap="square">
            <a:spAutoFit/>
          </a:bodyPr>
          <a:lstStyle/>
          <a:p>
            <a:r>
              <a:rPr lang="en-US" altLang="zh-TW" dirty="0"/>
              <a:t>1) Dataset introduction:</a:t>
            </a:r>
          </a:p>
          <a:p>
            <a:pPr marL="700088" indent="-342900">
              <a:buAutoNum type="arabicParenBoth"/>
            </a:pPr>
            <a:r>
              <a:rPr lang="en-US" altLang="zh-TW" dirty="0"/>
              <a:t>ASIRRA (Animal Species Image Recognition for Restricting Access) is a HIP(Human Interactive Proof) that works by asking users to identify photographs of cats and dogs, that's supposed to be easy for people to solve, but difficult for computers. Now we can use artificial intelligence technology to achieve this goal.</a:t>
            </a:r>
          </a:p>
          <a:p>
            <a:pPr marL="700088" indent="-342900">
              <a:buAutoNum type="arabicParenBoth"/>
            </a:pPr>
            <a:endParaRPr lang="en-US" altLang="zh-TW" dirty="0"/>
          </a:p>
          <a:p>
            <a:pPr marL="719138" indent="-361950"/>
            <a:r>
              <a:rPr lang="en-US" altLang="zh-TW" dirty="0"/>
              <a:t>(2) The dataset includes 12501 photos of cats and 12501 photo</a:t>
            </a:r>
            <a:r>
              <a:rPr lang="en-US" altLang="zh-CN" dirty="0"/>
              <a:t>s</a:t>
            </a:r>
            <a:r>
              <a:rPr lang="en-US" altLang="zh-TW" dirty="0"/>
              <a:t> of dogs. You need to download them in Reference below(R2), and split the training set, validation set and test set by yourself.</a:t>
            </a:r>
          </a:p>
          <a:p>
            <a:endParaRPr lang="en-US" altLang="zh-TW" dirty="0"/>
          </a:p>
          <a:p>
            <a:r>
              <a:rPr lang="en-US" altLang="zh-TW" dirty="0"/>
              <a:t>2) Objective:</a:t>
            </a:r>
          </a:p>
          <a:p>
            <a:pPr marL="625475" indent="-268288">
              <a:buFont typeface="Arial" panose="020B0604020202020204" pitchFamily="34" charset="0"/>
              <a:buChar char="•"/>
            </a:pPr>
            <a:r>
              <a:rPr lang="en-US" altLang="zh-TW" dirty="0"/>
              <a:t>You need to use python to write the </a:t>
            </a:r>
            <a:r>
              <a:rPr lang="en-US" altLang="zh-TW" dirty="0" err="1"/>
              <a:t>R</a:t>
            </a:r>
            <a:r>
              <a:rPr lang="en-US" altLang="zh-CN" dirty="0" err="1"/>
              <a:t>esNet</a:t>
            </a:r>
            <a:r>
              <a:rPr lang="en-US" altLang="zh-TW" dirty="0"/>
              <a:t> network </a:t>
            </a:r>
          </a:p>
          <a:p>
            <a:pPr marL="625475"/>
            <a:r>
              <a:rPr lang="en-US" altLang="zh-TW" dirty="0"/>
              <a:t>and complete the questions on the next few pages.</a:t>
            </a:r>
          </a:p>
          <a:p>
            <a:pPr marL="625475" indent="-268288">
              <a:buFont typeface="Arial" panose="020B0604020202020204" pitchFamily="34" charset="0"/>
              <a:buChar char="•"/>
            </a:pPr>
            <a:endParaRPr lang="en-US" altLang="zh-TW" dirty="0"/>
          </a:p>
          <a:p>
            <a:r>
              <a:rPr lang="en-US" altLang="zh-TW" dirty="0"/>
              <a:t>3) Environment Requirement</a:t>
            </a:r>
          </a:p>
          <a:p>
            <a:pPr marL="269875" lvl="1"/>
            <a:r>
              <a:rPr lang="en-US" altLang="zh-TW" dirty="0"/>
              <a:t>(1) Python 3.6</a:t>
            </a:r>
          </a:p>
          <a:p>
            <a:pPr marL="269875" lvl="1"/>
            <a:r>
              <a:rPr lang="en-US" altLang="zh-TW" dirty="0"/>
              <a:t>(2) </a:t>
            </a:r>
            <a:r>
              <a:rPr lang="en-US" altLang="zh-TW" dirty="0" err="1"/>
              <a:t>Tensorflow</a:t>
            </a:r>
            <a:r>
              <a:rPr lang="en-US" altLang="zh-TW" dirty="0"/>
              <a:t> 1.14</a:t>
            </a:r>
          </a:p>
          <a:p>
            <a:pPr marL="536575" lvl="1" indent="-266700"/>
            <a:r>
              <a:rPr lang="en-US" altLang="zh-TW" dirty="0"/>
              <a:t>(3) </a:t>
            </a:r>
            <a:r>
              <a:rPr lang="en-US" altLang="zh-TW" dirty="0" err="1"/>
              <a:t>Opencv</a:t>
            </a:r>
            <a:r>
              <a:rPr lang="en-US" altLang="zh-TW" dirty="0"/>
              <a:t>-</a:t>
            </a:r>
            <a:r>
              <a:rPr lang="en-US" altLang="zh-TW" dirty="0" err="1"/>
              <a:t>contrib</a:t>
            </a:r>
            <a:r>
              <a:rPr lang="en-US" altLang="zh-TW" dirty="0"/>
              <a:t>-python 4.1.1</a:t>
            </a:r>
            <a:br>
              <a:rPr lang="en-US" altLang="zh-TW" dirty="0"/>
            </a:br>
            <a:r>
              <a:rPr lang="en-US" altLang="zh-TW" dirty="0"/>
              <a:t>(for image show and write)</a:t>
            </a:r>
          </a:p>
          <a:p>
            <a:pPr marL="342900" indent="-342900">
              <a:buAutoNum type="arabicPeriod"/>
            </a:pPr>
            <a:endParaRPr lang="en-US" altLang="zh-TW"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83C02CFE-48CD-42ED-9E2E-2E6D9A2FD769}"/>
              </a:ext>
            </a:extLst>
          </p:cNvPr>
          <p:cNvSpPr/>
          <p:nvPr/>
        </p:nvSpPr>
        <p:spPr>
          <a:xfrm>
            <a:off x="79705" y="6088559"/>
            <a:ext cx="8178800" cy="769441"/>
          </a:xfrm>
          <a:prstGeom prst="rect">
            <a:avLst/>
          </a:prstGeom>
        </p:spPr>
        <p:txBody>
          <a:bodyPr wrap="square">
            <a:spAutoFit/>
          </a:bodyPr>
          <a:lstStyle/>
          <a:p>
            <a:r>
              <a:rPr lang="en-US" altLang="zh-TW" sz="1600" dirty="0">
                <a:latin typeface="Calibri" panose="020F0502020204030204" pitchFamily="34" charset="0"/>
                <a:cs typeface="Calibri" panose="020F0502020204030204" pitchFamily="34" charset="0"/>
              </a:rPr>
              <a:t>R. Reference</a:t>
            </a:r>
          </a:p>
          <a:p>
            <a:pPr marL="269875" lvl="1"/>
            <a:r>
              <a:rPr lang="en-US" altLang="zh-TW"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R1)</a:t>
            </a:r>
            <a:r>
              <a:rPr lang="en-US" altLang="zh-TW" dirty="0">
                <a:hlinkClick r:id="rId3"/>
              </a:rPr>
              <a:t> Deep Residual Learning for Image Recognition</a:t>
            </a:r>
            <a:endParaRPr lang="en-US" altLang="zh-TW" dirty="0">
              <a:latin typeface="Calibri" panose="020F0502020204030204" pitchFamily="34" charset="0"/>
              <a:cs typeface="Calibri" panose="020F0502020204030204" pitchFamily="34" charset="0"/>
            </a:endParaRPr>
          </a:p>
          <a:p>
            <a:pPr marL="269875" lvl="1"/>
            <a:r>
              <a:rPr lang="en-US" altLang="zh-TW"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R2)</a:t>
            </a:r>
            <a:r>
              <a:rPr lang="en-US" altLang="zh-TW" dirty="0">
                <a:hlinkClick r:id="rId4"/>
              </a:rPr>
              <a:t> https://www.microsoft.com/en-us/download/details.aspx?id=54765</a:t>
            </a:r>
            <a:r>
              <a:rPr lang="en-US" altLang="zh-TW" dirty="0"/>
              <a:t> </a:t>
            </a:r>
            <a:r>
              <a:rPr lang="en-US" altLang="zh-TW" sz="1200" dirty="0"/>
              <a:t>(ASIRRA)</a:t>
            </a:r>
            <a:endParaRPr lang="en-US" altLang="zh-TW"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8062561A-2803-4D2F-AB4F-ACC717589FA3}"/>
              </a:ext>
            </a:extLst>
          </p:cNvPr>
          <p:cNvSpPr/>
          <p:nvPr/>
        </p:nvSpPr>
        <p:spPr>
          <a:xfrm>
            <a:off x="6777135" y="6596390"/>
            <a:ext cx="2468946" cy="261610"/>
          </a:xfrm>
          <a:prstGeom prst="rect">
            <a:avLst/>
          </a:prstGeom>
        </p:spPr>
        <p:txBody>
          <a:bodyPr wrap="none">
            <a:spAutoFit/>
          </a:bodyPr>
          <a:lstStyle/>
          <a:p>
            <a:r>
              <a:rPr lang="en-US" altLang="zh-TW" sz="1100" b="1" i="1" dirty="0"/>
              <a:t>Fig.</a:t>
            </a:r>
            <a:r>
              <a:rPr lang="en-US" altLang="zh-TW" sz="1100" i="1" dirty="0"/>
              <a:t> R</a:t>
            </a:r>
            <a:r>
              <a:rPr lang="en-US" altLang="zh-CN" sz="1100" i="1" dirty="0"/>
              <a:t>esNet50</a:t>
            </a:r>
            <a:r>
              <a:rPr lang="zh-TW" altLang="en-US" sz="1100" i="1" dirty="0"/>
              <a:t>'s </a:t>
            </a:r>
            <a:r>
              <a:rPr lang="en-US" altLang="zh-TW" sz="1100" i="1" dirty="0"/>
              <a:t>Schematic Diagram</a:t>
            </a:r>
            <a:endParaRPr lang="zh-TW" altLang="en-US" sz="1100" i="1" dirty="0"/>
          </a:p>
        </p:txBody>
      </p:sp>
      <p:pic>
        <p:nvPicPr>
          <p:cNvPr id="3" name="圖片 2">
            <a:extLst>
              <a:ext uri="{FF2B5EF4-FFF2-40B4-BE49-F238E27FC236}">
                <a16:creationId xmlns:a16="http://schemas.microsoft.com/office/drawing/2014/main" id="{2248DD95-E93A-426A-ACBF-F6DAF462B40B}"/>
              </a:ext>
            </a:extLst>
          </p:cNvPr>
          <p:cNvPicPr>
            <a:picLocks noChangeAspect="1"/>
          </p:cNvPicPr>
          <p:nvPr/>
        </p:nvPicPr>
        <p:blipFill rotWithShape="1">
          <a:blip r:embed="rId5"/>
          <a:srcRect l="28731" t="19953" r="-1" b="22720"/>
          <a:stretch/>
        </p:blipFill>
        <p:spPr>
          <a:xfrm rot="5400000">
            <a:off x="5148435" y="3040231"/>
            <a:ext cx="5656442" cy="1518122"/>
          </a:xfrm>
          <a:prstGeom prst="rect">
            <a:avLst/>
          </a:prstGeom>
        </p:spPr>
      </p:pic>
      <p:pic>
        <p:nvPicPr>
          <p:cNvPr id="2" name="圖片 1">
            <a:extLst>
              <a:ext uri="{FF2B5EF4-FFF2-40B4-BE49-F238E27FC236}">
                <a16:creationId xmlns:a16="http://schemas.microsoft.com/office/drawing/2014/main" id="{7EF36170-FFB0-4C96-BCF4-6AD2C52AF051}"/>
              </a:ext>
            </a:extLst>
          </p:cNvPr>
          <p:cNvPicPr>
            <a:picLocks noChangeAspect="1"/>
          </p:cNvPicPr>
          <p:nvPr/>
        </p:nvPicPr>
        <p:blipFill>
          <a:blip r:embed="rId6"/>
          <a:stretch>
            <a:fillRect/>
          </a:stretch>
        </p:blipFill>
        <p:spPr>
          <a:xfrm>
            <a:off x="2983314" y="4107353"/>
            <a:ext cx="4250606" cy="1830151"/>
          </a:xfrm>
          <a:prstGeom prst="rect">
            <a:avLst/>
          </a:prstGeom>
        </p:spPr>
      </p:pic>
      <p:sp>
        <p:nvSpPr>
          <p:cNvPr id="8" name="矩形 7">
            <a:extLst>
              <a:ext uri="{FF2B5EF4-FFF2-40B4-BE49-F238E27FC236}">
                <a16:creationId xmlns:a16="http://schemas.microsoft.com/office/drawing/2014/main" id="{1A47097C-A308-4CCF-940A-196E7F973C49}"/>
              </a:ext>
            </a:extLst>
          </p:cNvPr>
          <p:cNvSpPr/>
          <p:nvPr/>
        </p:nvSpPr>
        <p:spPr>
          <a:xfrm>
            <a:off x="4044095" y="5907542"/>
            <a:ext cx="2372765" cy="261610"/>
          </a:xfrm>
          <a:prstGeom prst="rect">
            <a:avLst/>
          </a:prstGeom>
        </p:spPr>
        <p:txBody>
          <a:bodyPr wrap="none">
            <a:spAutoFit/>
          </a:bodyPr>
          <a:lstStyle/>
          <a:p>
            <a:r>
              <a:rPr lang="en-US" altLang="zh-TW" sz="1100" b="1" i="1" dirty="0"/>
              <a:t>Fig.</a:t>
            </a:r>
            <a:r>
              <a:rPr lang="en-US" altLang="zh-TW" sz="1100" i="1" dirty="0"/>
              <a:t> </a:t>
            </a:r>
            <a:r>
              <a:rPr lang="en-US" altLang="zh-TW" sz="1100" i="1" dirty="0" err="1"/>
              <a:t>R</a:t>
            </a:r>
            <a:r>
              <a:rPr lang="en-US" altLang="zh-CN" sz="1100" i="1" dirty="0" err="1"/>
              <a:t>esNet</a:t>
            </a:r>
            <a:r>
              <a:rPr lang="zh-TW" altLang="en-US" sz="1100" i="1" dirty="0"/>
              <a:t>’s </a:t>
            </a:r>
            <a:r>
              <a:rPr lang="en-US" altLang="zh-TW" sz="1100" i="1" dirty="0"/>
              <a:t>N</a:t>
            </a:r>
            <a:r>
              <a:rPr lang="zh-TW" altLang="en-US" sz="1100" i="1" dirty="0"/>
              <a:t>etwork </a:t>
            </a:r>
            <a:r>
              <a:rPr lang="en-US" altLang="zh-TW" sz="1100" i="1" dirty="0"/>
              <a:t>A</a:t>
            </a:r>
            <a:r>
              <a:rPr lang="zh-TW" altLang="en-US" sz="1100" i="1" dirty="0"/>
              <a:t>rchitecture</a:t>
            </a:r>
          </a:p>
        </p:txBody>
      </p:sp>
      <p:sp>
        <p:nvSpPr>
          <p:cNvPr id="6" name="矩形 5">
            <a:extLst>
              <a:ext uri="{FF2B5EF4-FFF2-40B4-BE49-F238E27FC236}">
                <a16:creationId xmlns:a16="http://schemas.microsoft.com/office/drawing/2014/main" id="{E9D0B871-B92F-47EF-B703-E28B39EE2542}"/>
              </a:ext>
            </a:extLst>
          </p:cNvPr>
          <p:cNvSpPr/>
          <p:nvPr/>
        </p:nvSpPr>
        <p:spPr>
          <a:xfrm>
            <a:off x="5075936" y="4100576"/>
            <a:ext cx="719328" cy="1861312"/>
          </a:xfrm>
          <a:prstGeom prst="rect">
            <a:avLst/>
          </a:prstGeom>
          <a:noFill/>
          <a:ln w="28575">
            <a:solidFill>
              <a:srgbClr val="FF0000"/>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715180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66E1247D-31D5-4D89-83F2-C0820B7876E6}"/>
              </a:ext>
            </a:extLst>
          </p:cNvPr>
          <p:cNvSpPr txBox="1">
            <a:spLocks/>
          </p:cNvSpPr>
          <p:nvPr/>
        </p:nvSpPr>
        <p:spPr>
          <a:xfrm>
            <a:off x="287712" y="2201799"/>
            <a:ext cx="4799584" cy="1186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lnSpc>
                <a:spcPct val="100000"/>
              </a:lnSpc>
              <a:spcBef>
                <a:spcPts val="0"/>
              </a:spcBef>
              <a:buNone/>
            </a:pPr>
            <a:r>
              <a:rPr lang="en-US" altLang="zh-TW" sz="1600" dirty="0">
                <a:solidFill>
                  <a:srgbClr val="000000"/>
                </a:solidFill>
                <a:latin typeface="Arial"/>
                <a:cs typeface="Arial"/>
              </a:rPr>
              <a:t>5.</a:t>
            </a:r>
            <a:r>
              <a:rPr lang="en-US" altLang="zh-CN" sz="1600" dirty="0">
                <a:solidFill>
                  <a:srgbClr val="000000"/>
                </a:solidFill>
                <a:latin typeface="Arial"/>
                <a:cs typeface="Arial"/>
              </a:rPr>
              <a:t>2</a:t>
            </a:r>
            <a:r>
              <a:rPr lang="en-US" altLang="zh-TW" sz="1600" dirty="0">
                <a:solidFill>
                  <a:srgbClr val="000000"/>
                </a:solidFill>
                <a:latin typeface="Arial"/>
                <a:cs typeface="Arial"/>
              </a:rPr>
              <a:t>	Training at home and use </a:t>
            </a:r>
            <a:r>
              <a:rPr lang="en-US" altLang="zh-TW" sz="1600" dirty="0" err="1">
                <a:solidFill>
                  <a:srgbClr val="000000"/>
                </a:solidFill>
                <a:latin typeface="Arial"/>
                <a:cs typeface="Arial"/>
              </a:rPr>
              <a:t>TensorBoard</a:t>
            </a:r>
            <a:r>
              <a:rPr lang="en-US" altLang="zh-TW" sz="1600" dirty="0">
                <a:solidFill>
                  <a:srgbClr val="000000"/>
                </a:solidFill>
                <a:latin typeface="Arial"/>
                <a:cs typeface="Arial"/>
              </a:rPr>
              <a:t> to monitor, Save the final </a:t>
            </a:r>
            <a:r>
              <a:rPr lang="en-US" altLang="zh-TW" sz="1600" b="1" dirty="0">
                <a:solidFill>
                  <a:srgbClr val="000000"/>
                </a:solidFill>
                <a:latin typeface="Arial"/>
                <a:cs typeface="Arial"/>
              </a:rPr>
              <a:t>screenshot of </a:t>
            </a:r>
            <a:r>
              <a:rPr lang="en-US" altLang="zh-TW" sz="1600" b="1" dirty="0" err="1">
                <a:solidFill>
                  <a:srgbClr val="000000"/>
                </a:solidFill>
                <a:latin typeface="Arial"/>
                <a:cs typeface="Arial"/>
              </a:rPr>
              <a:t>TensorBoard</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 Use other tools can get </a:t>
            </a:r>
            <a:r>
              <a:rPr lang="en-US" altLang="zh-CN" sz="1600" dirty="0">
                <a:solidFill>
                  <a:srgbClr val="000000"/>
                </a:solidFill>
                <a:latin typeface="Arial"/>
                <a:cs typeface="Arial"/>
              </a:rPr>
              <a:t>3</a:t>
            </a:r>
            <a:r>
              <a:rPr lang="en-US" altLang="zh-TW" sz="1600" dirty="0">
                <a:solidFill>
                  <a:srgbClr val="000000"/>
                </a:solidFill>
                <a:latin typeface="Arial"/>
                <a:cs typeface="Arial"/>
              </a:rPr>
              <a:t>%).</a:t>
            </a: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pic>
        <p:nvPicPr>
          <p:cNvPr id="2" name="圖片 1">
            <a:extLst>
              <a:ext uri="{FF2B5EF4-FFF2-40B4-BE49-F238E27FC236}">
                <a16:creationId xmlns:a16="http://schemas.microsoft.com/office/drawing/2014/main" id="{7C2B59C0-28B8-489E-92DA-A611BB9CA879}"/>
              </a:ext>
            </a:extLst>
          </p:cNvPr>
          <p:cNvPicPr>
            <a:picLocks noChangeAspect="1"/>
          </p:cNvPicPr>
          <p:nvPr/>
        </p:nvPicPr>
        <p:blipFill rotWithShape="1">
          <a:blip r:embed="rId2"/>
          <a:srcRect r="46566"/>
          <a:stretch/>
        </p:blipFill>
        <p:spPr>
          <a:xfrm>
            <a:off x="5217343" y="2187666"/>
            <a:ext cx="3407913" cy="1258606"/>
          </a:xfrm>
          <a:prstGeom prst="rect">
            <a:avLst/>
          </a:prstGeom>
        </p:spPr>
      </p:pic>
      <p:sp>
        <p:nvSpPr>
          <p:cNvPr id="3" name="矩形 2">
            <a:extLst>
              <a:ext uri="{FF2B5EF4-FFF2-40B4-BE49-F238E27FC236}">
                <a16:creationId xmlns:a16="http://schemas.microsoft.com/office/drawing/2014/main" id="{E31BC589-CEC8-4064-A47B-B04C7C559A1C}"/>
              </a:ext>
            </a:extLst>
          </p:cNvPr>
          <p:cNvSpPr/>
          <p:nvPr/>
        </p:nvSpPr>
        <p:spPr>
          <a:xfrm>
            <a:off x="5180768" y="3501203"/>
            <a:ext cx="3649472" cy="307777"/>
          </a:xfrm>
          <a:prstGeom prst="rect">
            <a:avLst/>
          </a:prstGeom>
        </p:spPr>
        <p:txBody>
          <a:bodyPr wrap="square">
            <a:spAutoFit/>
          </a:bodyPr>
          <a:lstStyle/>
          <a:p>
            <a:r>
              <a:rPr lang="en-US" altLang="zh-TW" b="1" i="1" dirty="0"/>
              <a:t>Fig.</a:t>
            </a:r>
            <a:r>
              <a:rPr lang="en-US" altLang="zh-TW" i="1" dirty="0"/>
              <a:t> </a:t>
            </a:r>
            <a:r>
              <a:rPr lang="zh-TW" altLang="en-US" i="1" dirty="0"/>
              <a:t>Example of training with TensorBoard</a:t>
            </a:r>
          </a:p>
        </p:txBody>
      </p:sp>
      <p:grpSp>
        <p:nvGrpSpPr>
          <p:cNvPr id="5" name="群組 4">
            <a:extLst>
              <a:ext uri="{FF2B5EF4-FFF2-40B4-BE49-F238E27FC236}">
                <a16:creationId xmlns:a16="http://schemas.microsoft.com/office/drawing/2014/main" id="{1430D027-99C6-4BC6-A8AD-7DEE31FDE60D}"/>
              </a:ext>
            </a:extLst>
          </p:cNvPr>
          <p:cNvGrpSpPr/>
          <p:nvPr/>
        </p:nvGrpSpPr>
        <p:grpSpPr>
          <a:xfrm>
            <a:off x="263507" y="495518"/>
            <a:ext cx="8236177" cy="1359185"/>
            <a:chOff x="6165544" y="2706703"/>
            <a:chExt cx="8236177" cy="1359185"/>
          </a:xfrm>
        </p:grpSpPr>
        <p:sp>
          <p:nvSpPr>
            <p:cNvPr id="10" name="內容版面配置區 2">
              <a:extLst>
                <a:ext uri="{FF2B5EF4-FFF2-40B4-BE49-F238E27FC236}">
                  <a16:creationId xmlns:a16="http://schemas.microsoft.com/office/drawing/2014/main" id="{31B36649-C587-424A-9E70-7E0EDB9C8389}"/>
                </a:ext>
              </a:extLst>
            </p:cNvPr>
            <p:cNvSpPr txBox="1">
              <a:spLocks/>
            </p:cNvSpPr>
            <p:nvPr/>
          </p:nvSpPr>
          <p:spPr>
            <a:xfrm>
              <a:off x="6165544" y="2706703"/>
              <a:ext cx="3819704" cy="9102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buNone/>
              </a:pPr>
              <a:r>
                <a:rPr lang="en-US" altLang="zh-TW" sz="1600" dirty="0">
                  <a:solidFill>
                    <a:srgbClr val="000000"/>
                  </a:solidFill>
                  <a:latin typeface="Arial"/>
                  <a:cs typeface="Arial"/>
                </a:rPr>
                <a:t>5.</a:t>
              </a:r>
              <a:r>
                <a:rPr lang="en-US" altLang="zh-CN" sz="1600" dirty="0">
                  <a:solidFill>
                    <a:srgbClr val="000000"/>
                  </a:solidFill>
                  <a:latin typeface="Arial"/>
                  <a:cs typeface="Arial"/>
                </a:rPr>
                <a:t>1</a:t>
              </a:r>
              <a:r>
                <a:rPr lang="en-US" altLang="zh-TW" sz="1600" dirty="0">
                  <a:solidFill>
                    <a:srgbClr val="000000"/>
                  </a:solidFill>
                  <a:latin typeface="Arial"/>
                  <a:cs typeface="Arial"/>
                </a:rPr>
                <a:t>	Training by your computer </a:t>
              </a:r>
              <a:r>
                <a:rPr lang="en-US" altLang="zh-TW" sz="1600" b="1" dirty="0">
                  <a:solidFill>
                    <a:srgbClr val="000000"/>
                  </a:solidFill>
                  <a:latin typeface="Arial"/>
                  <a:cs typeface="Arial"/>
                </a:rPr>
                <a:t>at least 5 epochs</a:t>
              </a:r>
              <a:r>
                <a:rPr lang="en-US" altLang="zh-TW" sz="1600" dirty="0">
                  <a:solidFill>
                    <a:srgbClr val="000000"/>
                  </a:solidFill>
                  <a:latin typeface="Arial"/>
                  <a:cs typeface="Arial"/>
                </a:rPr>
                <a:t> and show(or upload) your source code of </a:t>
              </a:r>
              <a:r>
                <a:rPr lang="en-US" altLang="zh-TW" sz="1600" dirty="0" err="1">
                  <a:solidFill>
                    <a:srgbClr val="000000"/>
                  </a:solidFill>
                  <a:latin typeface="Arial"/>
                  <a:cs typeface="Arial"/>
                </a:rPr>
                <a:t>R</a:t>
              </a:r>
              <a:r>
                <a:rPr lang="en-US" altLang="zh-CN" sz="1600" dirty="0" err="1">
                  <a:solidFill>
                    <a:srgbClr val="000000"/>
                  </a:solidFill>
                  <a:latin typeface="Arial"/>
                  <a:cs typeface="Arial"/>
                </a:rPr>
                <a:t>esNet</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B5B61D67-F408-4400-AEBF-940BA5BA3B5E}"/>
                </a:ext>
              </a:extLst>
            </p:cNvPr>
            <p:cNvSpPr/>
            <p:nvPr/>
          </p:nvSpPr>
          <p:spPr>
            <a:xfrm>
              <a:off x="11322032" y="3758111"/>
              <a:ext cx="3079689" cy="307777"/>
            </a:xfrm>
            <a:prstGeom prst="rect">
              <a:avLst/>
            </a:prstGeom>
          </p:spPr>
          <p:txBody>
            <a:bodyPr wrap="none">
              <a:spAutoFit/>
            </a:bodyPr>
            <a:lstStyle/>
            <a:p>
              <a:r>
                <a:rPr lang="en-US" altLang="zh-TW" b="1" i="1" dirty="0"/>
                <a:t>F</a:t>
              </a:r>
              <a:r>
                <a:rPr lang="en-US" altLang="zh-CN" b="1" i="1" dirty="0"/>
                <a:t>ig. </a:t>
              </a:r>
              <a:r>
                <a:rPr lang="zh-TW" altLang="en-US" i="1" dirty="0"/>
                <a:t>Accuracy display during training</a:t>
              </a:r>
            </a:p>
          </p:txBody>
        </p:sp>
      </p:grpSp>
      <p:pic>
        <p:nvPicPr>
          <p:cNvPr id="8" name="圖片 7">
            <a:extLst>
              <a:ext uri="{FF2B5EF4-FFF2-40B4-BE49-F238E27FC236}">
                <a16:creationId xmlns:a16="http://schemas.microsoft.com/office/drawing/2014/main" id="{E11341EC-12BC-4DF9-B9A1-088E6E2C8A8D}"/>
              </a:ext>
            </a:extLst>
          </p:cNvPr>
          <p:cNvPicPr>
            <a:picLocks noChangeAspect="1"/>
          </p:cNvPicPr>
          <p:nvPr/>
        </p:nvPicPr>
        <p:blipFill>
          <a:blip r:embed="rId3"/>
          <a:stretch>
            <a:fillRect/>
          </a:stretch>
        </p:blipFill>
        <p:spPr>
          <a:xfrm>
            <a:off x="1768252" y="4478967"/>
            <a:ext cx="1560164" cy="1777674"/>
          </a:xfrm>
          <a:prstGeom prst="rect">
            <a:avLst/>
          </a:prstGeom>
        </p:spPr>
      </p:pic>
      <p:sp>
        <p:nvSpPr>
          <p:cNvPr id="9" name="矩形 8">
            <a:extLst>
              <a:ext uri="{FF2B5EF4-FFF2-40B4-BE49-F238E27FC236}">
                <a16:creationId xmlns:a16="http://schemas.microsoft.com/office/drawing/2014/main" id="{5EB040A4-4380-4B36-B7D6-E161623C96A9}"/>
              </a:ext>
            </a:extLst>
          </p:cNvPr>
          <p:cNvSpPr/>
          <p:nvPr/>
        </p:nvSpPr>
        <p:spPr>
          <a:xfrm>
            <a:off x="302083" y="4045830"/>
            <a:ext cx="8060076" cy="369332"/>
          </a:xfrm>
          <a:prstGeom prst="rect">
            <a:avLst/>
          </a:prstGeom>
        </p:spPr>
        <p:txBody>
          <a:bodyPr wrap="square">
            <a:spAutoFit/>
          </a:bodyPr>
          <a:lstStyle/>
          <a:p>
            <a:pPr marL="444500" indent="-444500"/>
            <a:r>
              <a:rPr lang="en-US" altLang="zh-TW" sz="1800" dirty="0">
                <a:latin typeface="Calibri" panose="020F0502020204030204" pitchFamily="34" charset="0"/>
                <a:cs typeface="Calibri" panose="020F0502020204030204" pitchFamily="34" charset="0"/>
              </a:rPr>
              <a:t>5.3  </a:t>
            </a:r>
            <a:r>
              <a:rPr lang="en-US" altLang="zh-TW" sz="1800" b="1" dirty="0">
                <a:latin typeface="Calibri" panose="020F0502020204030204" pitchFamily="34" charset="0"/>
                <a:cs typeface="Calibri" panose="020F0502020204030204" pitchFamily="34" charset="0"/>
              </a:rPr>
              <a:t>Randomly select</a:t>
            </a:r>
            <a:r>
              <a:rPr lang="en-US" altLang="zh-TW" sz="1800" dirty="0">
                <a:latin typeface="Calibri" panose="020F0502020204030204" pitchFamily="34" charset="0"/>
                <a:cs typeface="Calibri" panose="020F0502020204030204" pitchFamily="34" charset="0"/>
              </a:rPr>
              <a:t> a picture from the test set and mark its category.(</a:t>
            </a:r>
            <a:r>
              <a:rPr lang="en-US" altLang="zh-CN" sz="1800" b="1" dirty="0">
                <a:latin typeface="Calibri" panose="020F0502020204030204" pitchFamily="34" charset="0"/>
                <a:cs typeface="Calibri" panose="020F0502020204030204" pitchFamily="34" charset="0"/>
              </a:rPr>
              <a:t>5</a:t>
            </a:r>
            <a:r>
              <a:rPr lang="en-US" altLang="zh-TW" sz="1800" b="1" dirty="0">
                <a:latin typeface="Calibri" panose="020F0502020204030204" pitchFamily="34" charset="0"/>
                <a:cs typeface="Calibri" panose="020F0502020204030204" pitchFamily="34" charset="0"/>
              </a:rPr>
              <a:t>%</a:t>
            </a:r>
            <a:r>
              <a:rPr lang="en-US" altLang="zh-TW" sz="1800" dirty="0">
                <a:latin typeface="Calibri" panose="020F0502020204030204" pitchFamily="34" charset="0"/>
                <a:cs typeface="Calibri" panose="020F0502020204030204" pitchFamily="34" charset="0"/>
              </a:rPr>
              <a:t>)</a:t>
            </a:r>
          </a:p>
        </p:txBody>
      </p:sp>
      <p:pic>
        <p:nvPicPr>
          <p:cNvPr id="13" name="圖片 12">
            <a:extLst>
              <a:ext uri="{FF2B5EF4-FFF2-40B4-BE49-F238E27FC236}">
                <a16:creationId xmlns:a16="http://schemas.microsoft.com/office/drawing/2014/main" id="{0B8F606D-C52E-49BA-9A03-DE8D12CE2E78}"/>
              </a:ext>
            </a:extLst>
          </p:cNvPr>
          <p:cNvPicPr>
            <a:picLocks noChangeAspect="1"/>
          </p:cNvPicPr>
          <p:nvPr/>
        </p:nvPicPr>
        <p:blipFill rotWithShape="1">
          <a:blip r:embed="rId3"/>
          <a:srcRect l="37161" t="516" r="34054" b="88349"/>
          <a:stretch/>
        </p:blipFill>
        <p:spPr>
          <a:xfrm>
            <a:off x="4788375" y="4889814"/>
            <a:ext cx="2213428" cy="975409"/>
          </a:xfrm>
          <a:prstGeom prst="rect">
            <a:avLst/>
          </a:prstGeom>
        </p:spPr>
      </p:pic>
      <p:sp>
        <p:nvSpPr>
          <p:cNvPr id="14" name="矩形 13">
            <a:extLst>
              <a:ext uri="{FF2B5EF4-FFF2-40B4-BE49-F238E27FC236}">
                <a16:creationId xmlns:a16="http://schemas.microsoft.com/office/drawing/2014/main" id="{F1389A6D-E5E9-452A-9F61-BD52A34B8925}"/>
              </a:ext>
            </a:extLst>
          </p:cNvPr>
          <p:cNvSpPr/>
          <p:nvPr/>
        </p:nvSpPr>
        <p:spPr>
          <a:xfrm>
            <a:off x="2365591" y="4458824"/>
            <a:ext cx="343650" cy="19565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1EDBC23-4691-4A00-9548-55A05F183149}"/>
              </a:ext>
            </a:extLst>
          </p:cNvPr>
          <p:cNvSpPr/>
          <p:nvPr/>
        </p:nvSpPr>
        <p:spPr>
          <a:xfrm>
            <a:off x="4794584" y="5104383"/>
            <a:ext cx="2207688" cy="69088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0317CB0-4CC6-46A5-8DD9-83FCD330266A}"/>
              </a:ext>
            </a:extLst>
          </p:cNvPr>
          <p:cNvCxnSpPr>
            <a:cxnSpLocks/>
          </p:cNvCxnSpPr>
          <p:nvPr/>
        </p:nvCxnSpPr>
        <p:spPr>
          <a:xfrm>
            <a:off x="2735072" y="4474464"/>
            <a:ext cx="4238752" cy="62992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直線接點 16">
            <a:extLst>
              <a:ext uri="{FF2B5EF4-FFF2-40B4-BE49-F238E27FC236}">
                <a16:creationId xmlns:a16="http://schemas.microsoft.com/office/drawing/2014/main" id="{868DBB2E-C03A-48D3-9FED-9232F26C218C}"/>
              </a:ext>
            </a:extLst>
          </p:cNvPr>
          <p:cNvCxnSpPr>
            <a:cxnSpLocks/>
          </p:cNvCxnSpPr>
          <p:nvPr/>
        </p:nvCxnSpPr>
        <p:spPr>
          <a:xfrm>
            <a:off x="2365248" y="4665472"/>
            <a:ext cx="2442464" cy="1162304"/>
          </a:xfrm>
          <a:prstGeom prst="line">
            <a:avLst/>
          </a:prstGeom>
        </p:spPr>
        <p:style>
          <a:lnRef idx="1">
            <a:schemeClr val="accent2"/>
          </a:lnRef>
          <a:fillRef idx="0">
            <a:schemeClr val="accent2"/>
          </a:fillRef>
          <a:effectRef idx="0">
            <a:schemeClr val="accent2"/>
          </a:effectRef>
          <a:fontRef idx="minor">
            <a:schemeClr val="tx1"/>
          </a:fontRef>
        </p:style>
      </p:cxnSp>
      <p:sp>
        <p:nvSpPr>
          <p:cNvPr id="18" name="矩形 17">
            <a:extLst>
              <a:ext uri="{FF2B5EF4-FFF2-40B4-BE49-F238E27FC236}">
                <a16:creationId xmlns:a16="http://schemas.microsoft.com/office/drawing/2014/main" id="{EC4EEE36-87F6-45AE-8C7F-C3E39D8EF413}"/>
              </a:ext>
            </a:extLst>
          </p:cNvPr>
          <p:cNvSpPr/>
          <p:nvPr/>
        </p:nvSpPr>
        <p:spPr>
          <a:xfrm>
            <a:off x="3153895" y="6205028"/>
            <a:ext cx="2922595" cy="307777"/>
          </a:xfrm>
          <a:prstGeom prst="rect">
            <a:avLst/>
          </a:prstGeom>
        </p:spPr>
        <p:txBody>
          <a:bodyPr wrap="none">
            <a:spAutoFit/>
          </a:bodyPr>
          <a:lstStyle/>
          <a:p>
            <a:r>
              <a:rPr lang="en-US" altLang="zh-TW" b="1" i="1" dirty="0"/>
              <a:t>Fig. </a:t>
            </a:r>
            <a:r>
              <a:rPr lang="zh-TW" altLang="en-US" i="1" dirty="0"/>
              <a:t>Classification display example</a:t>
            </a:r>
          </a:p>
        </p:txBody>
      </p:sp>
      <p:pic>
        <p:nvPicPr>
          <p:cNvPr id="19" name="圖片 18">
            <a:extLst>
              <a:ext uri="{FF2B5EF4-FFF2-40B4-BE49-F238E27FC236}">
                <a16:creationId xmlns:a16="http://schemas.microsoft.com/office/drawing/2014/main" id="{98622694-AFB5-4A33-9735-C5D027EC506D}"/>
              </a:ext>
            </a:extLst>
          </p:cNvPr>
          <p:cNvPicPr>
            <a:picLocks noChangeAspect="1"/>
          </p:cNvPicPr>
          <p:nvPr/>
        </p:nvPicPr>
        <p:blipFill>
          <a:blip r:embed="rId4"/>
          <a:stretch>
            <a:fillRect/>
          </a:stretch>
        </p:blipFill>
        <p:spPr>
          <a:xfrm>
            <a:off x="5003515" y="513708"/>
            <a:ext cx="3749266" cy="985495"/>
          </a:xfrm>
          <a:prstGeom prst="rect">
            <a:avLst/>
          </a:prstGeom>
        </p:spPr>
      </p:pic>
    </p:spTree>
    <p:extLst>
      <p:ext uri="{BB962C8B-B14F-4D97-AF65-F5344CB8AC3E}">
        <p14:creationId xmlns:p14="http://schemas.microsoft.com/office/powerpoint/2010/main" val="428393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105B116-1216-4523-953D-54ADF115B742}"/>
              </a:ext>
            </a:extLst>
          </p:cNvPr>
          <p:cNvPicPr>
            <a:picLocks noChangeAspect="1"/>
          </p:cNvPicPr>
          <p:nvPr/>
        </p:nvPicPr>
        <p:blipFill>
          <a:blip r:embed="rId2"/>
          <a:stretch>
            <a:fillRect/>
          </a:stretch>
        </p:blipFill>
        <p:spPr>
          <a:xfrm>
            <a:off x="456355" y="2418629"/>
            <a:ext cx="5230494" cy="1151641"/>
          </a:xfrm>
          <a:prstGeom prst="rect">
            <a:avLst/>
          </a:prstGeom>
        </p:spPr>
      </p:pic>
      <p:pic>
        <p:nvPicPr>
          <p:cNvPr id="7" name="圖片 6">
            <a:extLst>
              <a:ext uri="{FF2B5EF4-FFF2-40B4-BE49-F238E27FC236}">
                <a16:creationId xmlns:a16="http://schemas.microsoft.com/office/drawing/2014/main" id="{3E392B7D-B6B2-49FE-8EAC-78BD1D82B311}"/>
              </a:ext>
            </a:extLst>
          </p:cNvPr>
          <p:cNvPicPr>
            <a:picLocks noChangeAspect="1"/>
          </p:cNvPicPr>
          <p:nvPr/>
        </p:nvPicPr>
        <p:blipFill>
          <a:blip r:embed="rId3"/>
          <a:stretch>
            <a:fillRect/>
          </a:stretch>
        </p:blipFill>
        <p:spPr>
          <a:xfrm>
            <a:off x="470463" y="3621458"/>
            <a:ext cx="5216850" cy="1125203"/>
          </a:xfrm>
          <a:prstGeom prst="rect">
            <a:avLst/>
          </a:prstGeom>
        </p:spPr>
      </p:pic>
      <p:pic>
        <p:nvPicPr>
          <p:cNvPr id="2" name="圖片 1">
            <a:extLst>
              <a:ext uri="{FF2B5EF4-FFF2-40B4-BE49-F238E27FC236}">
                <a16:creationId xmlns:a16="http://schemas.microsoft.com/office/drawing/2014/main" id="{FCE00503-6C3B-41E9-921A-5BA729EE563F}"/>
              </a:ext>
            </a:extLst>
          </p:cNvPr>
          <p:cNvPicPr>
            <a:picLocks noChangeAspect="1"/>
          </p:cNvPicPr>
          <p:nvPr/>
        </p:nvPicPr>
        <p:blipFill>
          <a:blip r:embed="rId4"/>
          <a:stretch>
            <a:fillRect/>
          </a:stretch>
        </p:blipFill>
        <p:spPr>
          <a:xfrm>
            <a:off x="5914353" y="310714"/>
            <a:ext cx="2465065" cy="3295516"/>
          </a:xfrm>
          <a:prstGeom prst="rect">
            <a:avLst/>
          </a:prstGeom>
        </p:spPr>
      </p:pic>
      <p:sp>
        <p:nvSpPr>
          <p:cNvPr id="3" name="矩形 2">
            <a:extLst>
              <a:ext uri="{FF2B5EF4-FFF2-40B4-BE49-F238E27FC236}">
                <a16:creationId xmlns:a16="http://schemas.microsoft.com/office/drawing/2014/main" id="{5A1D096E-CFEB-4EB1-BC6C-AD155D883BA0}"/>
              </a:ext>
            </a:extLst>
          </p:cNvPr>
          <p:cNvSpPr/>
          <p:nvPr/>
        </p:nvSpPr>
        <p:spPr>
          <a:xfrm>
            <a:off x="209296" y="220887"/>
            <a:ext cx="5716016" cy="2092881"/>
          </a:xfrm>
          <a:prstGeom prst="rect">
            <a:avLst/>
          </a:prstGeom>
        </p:spPr>
        <p:txBody>
          <a:bodyPr wrap="square">
            <a:spAutoFit/>
          </a:bodyPr>
          <a:lstStyle/>
          <a:p>
            <a:r>
              <a:rPr lang="en-US" altLang="zh-CN" sz="1600" dirty="0"/>
              <a:t>5.4 Improve ResNet50 with the method in yolov4:</a:t>
            </a:r>
          </a:p>
          <a:p>
            <a:endParaRPr lang="en-US" altLang="zh-CN" dirty="0"/>
          </a:p>
          <a:p>
            <a:endParaRPr lang="en-US" altLang="zh-TW" dirty="0"/>
          </a:p>
          <a:p>
            <a:pPr marL="179388"/>
            <a:r>
              <a:rPr lang="en-US" altLang="zh-TW" dirty="0"/>
              <a:t>Due to the early appearance of </a:t>
            </a:r>
            <a:r>
              <a:rPr lang="en-US" altLang="zh-CN" dirty="0"/>
              <a:t>ResNet50</a:t>
            </a:r>
            <a:r>
              <a:rPr lang="en-US" altLang="zh-TW" dirty="0"/>
              <a:t>, many augmentation methods have not implemented. In the latest</a:t>
            </a:r>
            <a:r>
              <a:rPr lang="en-US" altLang="zh-CN" dirty="0"/>
              <a:t> ResNet50</a:t>
            </a:r>
            <a:r>
              <a:rPr lang="en-US" altLang="zh-TW" dirty="0"/>
              <a:t>, Random-Erasing have been used to greatly improve the accuracy, so why don‘t we use this method on</a:t>
            </a:r>
            <a:r>
              <a:rPr lang="en-US" altLang="zh-CN" dirty="0"/>
              <a:t> ResNet50</a:t>
            </a:r>
            <a:r>
              <a:rPr lang="en-US" altLang="zh-TW" dirty="0"/>
              <a:t>?</a:t>
            </a:r>
            <a:r>
              <a:rPr lang="zh-TW" altLang="en-US" dirty="0"/>
              <a:t> </a:t>
            </a:r>
            <a:r>
              <a:rPr lang="en-US" altLang="zh-TW" b="1" dirty="0"/>
              <a:t>W</a:t>
            </a:r>
            <a:r>
              <a:rPr lang="zh-TW" altLang="en-US" b="1" dirty="0"/>
              <a:t>rite the code </a:t>
            </a:r>
            <a:r>
              <a:rPr lang="en-US" altLang="zh-TW" b="1" dirty="0"/>
              <a:t>of Random-Erasing</a:t>
            </a:r>
            <a:r>
              <a:rPr lang="en-US" altLang="zh-TW" dirty="0"/>
              <a:t> </a:t>
            </a:r>
            <a:r>
              <a:rPr lang="en-US" altLang="zh-TW" b="1" dirty="0"/>
              <a:t>(</a:t>
            </a:r>
            <a:r>
              <a:rPr lang="en-US" altLang="zh-CN" b="1" dirty="0"/>
              <a:t>3</a:t>
            </a:r>
            <a:r>
              <a:rPr lang="en-US" altLang="zh-TW" b="1" dirty="0"/>
              <a:t>%)</a:t>
            </a:r>
            <a:r>
              <a:rPr lang="zh-TW" altLang="en-US" b="1" dirty="0"/>
              <a:t> </a:t>
            </a:r>
            <a:r>
              <a:rPr lang="zh-TW" altLang="en-US" dirty="0"/>
              <a:t>and </a:t>
            </a:r>
            <a:r>
              <a:rPr lang="zh-TW" altLang="en-US" b="1" dirty="0"/>
              <a:t>draw the comparison table </a:t>
            </a:r>
            <a:r>
              <a:rPr lang="en-US" altLang="zh-TW" b="1" dirty="0"/>
              <a:t>of accuracy</a:t>
            </a:r>
            <a:r>
              <a:rPr lang="zh-TW" altLang="en-US" dirty="0"/>
              <a:t>, save it as a picture.</a:t>
            </a:r>
            <a:r>
              <a:rPr lang="en-US" altLang="zh-TW" b="1" dirty="0"/>
              <a:t>(2%)</a:t>
            </a:r>
          </a:p>
        </p:txBody>
      </p:sp>
      <p:sp>
        <p:nvSpPr>
          <p:cNvPr id="9" name="矩形 8">
            <a:extLst>
              <a:ext uri="{FF2B5EF4-FFF2-40B4-BE49-F238E27FC236}">
                <a16:creationId xmlns:a16="http://schemas.microsoft.com/office/drawing/2014/main" id="{B4410333-8265-4124-8EBB-6B91F2CAEC30}"/>
              </a:ext>
            </a:extLst>
          </p:cNvPr>
          <p:cNvSpPr/>
          <p:nvPr/>
        </p:nvSpPr>
        <p:spPr>
          <a:xfrm>
            <a:off x="6244360" y="5484147"/>
            <a:ext cx="2344333" cy="461665"/>
          </a:xfrm>
          <a:prstGeom prst="rect">
            <a:avLst/>
          </a:prstGeom>
        </p:spPr>
        <p:txBody>
          <a:bodyPr wrap="square">
            <a:spAutoFit/>
          </a:bodyPr>
          <a:lstStyle/>
          <a:p>
            <a:r>
              <a:rPr lang="en-US" altLang="zh-TW" sz="1200" b="1" i="1" dirty="0"/>
              <a:t>Fig.</a:t>
            </a:r>
            <a:r>
              <a:rPr lang="en-US" altLang="zh-TW" sz="1200" i="1" dirty="0"/>
              <a:t> Random-Erasing effect</a:t>
            </a:r>
            <a:r>
              <a:rPr lang="zh-TW" altLang="en-US" sz="1200" i="1" dirty="0"/>
              <a:t> comparison example</a:t>
            </a:r>
          </a:p>
        </p:txBody>
      </p:sp>
      <p:sp>
        <p:nvSpPr>
          <p:cNvPr id="10" name="矩形 9">
            <a:extLst>
              <a:ext uri="{FF2B5EF4-FFF2-40B4-BE49-F238E27FC236}">
                <a16:creationId xmlns:a16="http://schemas.microsoft.com/office/drawing/2014/main" id="{7B560CB1-BF2B-434B-BE06-B9AAE0AB9737}"/>
              </a:ext>
            </a:extLst>
          </p:cNvPr>
          <p:cNvSpPr/>
          <p:nvPr/>
        </p:nvSpPr>
        <p:spPr>
          <a:xfrm>
            <a:off x="421522" y="5235970"/>
            <a:ext cx="3100529" cy="553998"/>
          </a:xfrm>
          <a:prstGeom prst="rect">
            <a:avLst/>
          </a:prstGeom>
        </p:spPr>
        <p:txBody>
          <a:bodyPr wrap="none">
            <a:spAutoFit/>
          </a:bodyPr>
          <a:lstStyle/>
          <a:p>
            <a:r>
              <a:rPr lang="en-US" altLang="zh-TW" sz="1600" dirty="0">
                <a:latin typeface="Calibri" panose="020F0502020204030204" pitchFamily="34" charset="0"/>
                <a:cs typeface="Calibri" panose="020F0502020204030204" pitchFamily="34" charset="0"/>
              </a:rPr>
              <a:t>R. Reference</a:t>
            </a:r>
          </a:p>
          <a:p>
            <a:r>
              <a:rPr lang="en-US" altLang="zh-TW" dirty="0">
                <a:hlinkClick r:id="rId5"/>
              </a:rPr>
              <a:t>Random Erasing Data Augmentation</a:t>
            </a:r>
            <a:endParaRPr lang="zh-TW" altLang="en-US" dirty="0"/>
          </a:p>
        </p:txBody>
      </p:sp>
      <p:sp>
        <p:nvSpPr>
          <p:cNvPr id="11" name="矩形 10">
            <a:extLst>
              <a:ext uri="{FF2B5EF4-FFF2-40B4-BE49-F238E27FC236}">
                <a16:creationId xmlns:a16="http://schemas.microsoft.com/office/drawing/2014/main" id="{7687BEC5-1C85-4BF1-BF8E-37D24A71C672}"/>
              </a:ext>
            </a:extLst>
          </p:cNvPr>
          <p:cNvSpPr/>
          <p:nvPr/>
        </p:nvSpPr>
        <p:spPr>
          <a:xfrm>
            <a:off x="1447173" y="4841168"/>
            <a:ext cx="3259226" cy="276999"/>
          </a:xfrm>
          <a:prstGeom prst="rect">
            <a:avLst/>
          </a:prstGeom>
        </p:spPr>
        <p:txBody>
          <a:bodyPr wrap="none">
            <a:spAutoFit/>
          </a:bodyPr>
          <a:lstStyle/>
          <a:p>
            <a:r>
              <a:rPr lang="en-US" altLang="zh-TW" sz="1200" b="1" i="1" dirty="0"/>
              <a:t>Fig.</a:t>
            </a:r>
            <a:r>
              <a:rPr lang="en-US" altLang="zh-TW" sz="1200" i="1" dirty="0"/>
              <a:t> </a:t>
            </a:r>
            <a:r>
              <a:rPr lang="zh-TW" altLang="en-US" sz="1200" i="1" dirty="0"/>
              <a:t>Examples of the use of Random-Erasing</a:t>
            </a:r>
          </a:p>
        </p:txBody>
      </p:sp>
      <p:sp>
        <p:nvSpPr>
          <p:cNvPr id="12" name="矩形 11">
            <a:extLst>
              <a:ext uri="{FF2B5EF4-FFF2-40B4-BE49-F238E27FC236}">
                <a16:creationId xmlns:a16="http://schemas.microsoft.com/office/drawing/2014/main" id="{A7B824DC-C830-410B-B78E-9A758C4F3CD3}"/>
              </a:ext>
            </a:extLst>
          </p:cNvPr>
          <p:cNvSpPr/>
          <p:nvPr/>
        </p:nvSpPr>
        <p:spPr>
          <a:xfrm>
            <a:off x="5998579" y="3561990"/>
            <a:ext cx="2344333" cy="276999"/>
          </a:xfrm>
          <a:prstGeom prst="rect">
            <a:avLst/>
          </a:prstGeom>
        </p:spPr>
        <p:txBody>
          <a:bodyPr wrap="square">
            <a:spAutoFit/>
          </a:bodyPr>
          <a:lstStyle/>
          <a:p>
            <a:r>
              <a:rPr lang="en-US" altLang="zh-TW" sz="1200" b="1" i="1" dirty="0"/>
              <a:t>Fig.</a:t>
            </a:r>
            <a:r>
              <a:rPr lang="en-US" altLang="zh-TW" sz="1200" i="1" dirty="0"/>
              <a:t> Random-Erasing algorithm</a:t>
            </a:r>
            <a:endParaRPr lang="zh-TW" altLang="en-US" sz="1200" i="1" dirty="0"/>
          </a:p>
        </p:txBody>
      </p:sp>
      <p:graphicFrame>
        <p:nvGraphicFramePr>
          <p:cNvPr id="13" name="圖表 12">
            <a:extLst>
              <a:ext uri="{FF2B5EF4-FFF2-40B4-BE49-F238E27FC236}">
                <a16:creationId xmlns:a16="http://schemas.microsoft.com/office/drawing/2014/main" id="{2FCD9917-BF3F-413B-8663-FE5690C5A880}"/>
              </a:ext>
            </a:extLst>
          </p:cNvPr>
          <p:cNvGraphicFramePr>
            <a:graphicFrameLocks/>
          </p:cNvGraphicFramePr>
          <p:nvPr/>
        </p:nvGraphicFramePr>
        <p:xfrm>
          <a:off x="5709760" y="3790548"/>
          <a:ext cx="3113024" cy="171094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99783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7886699" cy="635915"/>
          </a:xfrm>
        </p:spPr>
        <p:txBody>
          <a:bodyPr/>
          <a:lstStyle/>
          <a:p>
            <a:r>
              <a:rPr lang="en-US" altLang="zh-TW" sz="2800" b="1" dirty="0"/>
              <a:t>Grading </a:t>
            </a:r>
            <a:endParaRPr lang="zh-TW" altLang="en-US" b="1" dirty="0">
              <a:solidFill>
                <a:srgbClr val="FF0000"/>
              </a:solidFill>
            </a:endParaRPr>
          </a:p>
        </p:txBody>
      </p:sp>
      <p:sp>
        <p:nvSpPr>
          <p:cNvPr id="3" name="文字版面配置區 2"/>
          <p:cNvSpPr>
            <a:spLocks noGrp="1"/>
          </p:cNvSpPr>
          <p:nvPr>
            <p:ph type="body" idx="1"/>
          </p:nvPr>
        </p:nvSpPr>
        <p:spPr>
          <a:xfrm>
            <a:off x="116922" y="428526"/>
            <a:ext cx="9027078" cy="5941054"/>
          </a:xfrm>
        </p:spPr>
        <p:txBody>
          <a:bodyPr/>
          <a:lstStyle/>
          <a:p>
            <a:pPr marL="133350" indent="0">
              <a:lnSpc>
                <a:spcPct val="100000"/>
              </a:lnSpc>
              <a:buNone/>
            </a:pPr>
            <a:r>
              <a:rPr lang="en-US" altLang="zh-TW" sz="1800" dirty="0"/>
              <a:t>1. </a:t>
            </a:r>
            <a:r>
              <a:rPr lang="en-US" altLang="zh-TW" sz="1800" dirty="0">
                <a:solidFill>
                  <a:srgbClr val="FF0000"/>
                </a:solidFill>
              </a:rPr>
              <a:t>(20%) </a:t>
            </a:r>
            <a:r>
              <a:rPr lang="en-US" altLang="zh-TW" sz="1800" dirty="0"/>
              <a:t>Background Subtraction </a:t>
            </a:r>
            <a:r>
              <a:rPr lang="zh-TW" altLang="en-US" sz="1800" dirty="0"/>
              <a:t>                                      </a:t>
            </a:r>
            <a:r>
              <a:rPr lang="en-US" altLang="zh-TW" sz="1800" dirty="0"/>
              <a:t>		(</a:t>
            </a:r>
            <a:r>
              <a:rPr lang="zh-CN" altLang="en-US" sz="1800" dirty="0"/>
              <a:t>出題：</a:t>
            </a:r>
            <a:r>
              <a:rPr lang="en-US" altLang="zh-TW" sz="1800" dirty="0">
                <a:latin typeface="Calibri" panose="020F0502020204030204" pitchFamily="34" charset="0"/>
                <a:cs typeface="Calibri" panose="020F0502020204030204" pitchFamily="34" charset="0"/>
              </a:rPr>
              <a:t>Brian</a:t>
            </a:r>
            <a:r>
              <a:rPr lang="en-US" altLang="zh-TW" sz="1800" dirty="0"/>
              <a:t>)</a:t>
            </a:r>
            <a:endParaRPr lang="en-US" altLang="zh-TW" sz="1800" dirty="0">
              <a:solidFill>
                <a:srgbClr val="FF0000"/>
              </a:solidFill>
            </a:endParaRPr>
          </a:p>
          <a:p>
            <a:pPr marL="176213" lvl="1" indent="0">
              <a:lnSpc>
                <a:spcPct val="100000"/>
              </a:lnSpc>
              <a:buNone/>
            </a:pPr>
            <a:r>
              <a:rPr lang="en-US" altLang="zh-TW" dirty="0">
                <a:latin typeface="+mj-lt"/>
              </a:rPr>
              <a:t>2.</a:t>
            </a:r>
            <a:r>
              <a:rPr lang="zh-TW" altLang="en-US" dirty="0">
                <a:latin typeface="+mj-lt"/>
              </a:rPr>
              <a:t> </a:t>
            </a:r>
            <a:r>
              <a:rPr lang="en-US" altLang="zh-TW" dirty="0">
                <a:solidFill>
                  <a:srgbClr val="FF0000"/>
                </a:solidFill>
                <a:latin typeface="+mj-lt"/>
              </a:rPr>
              <a:t>(20%) </a:t>
            </a:r>
            <a:r>
              <a:rPr lang="en-US" altLang="zh-TW" dirty="0">
                <a:latin typeface="+mj-lt"/>
              </a:rPr>
              <a:t>Optical Flow						</a:t>
            </a:r>
            <a:r>
              <a:rPr lang="en-US" altLang="zh-TW" dirty="0"/>
              <a:t>(</a:t>
            </a:r>
            <a:r>
              <a:rPr lang="zh-CN" altLang="en-US" dirty="0"/>
              <a:t>出題：</a:t>
            </a:r>
            <a:r>
              <a:rPr lang="en-US" altLang="zh-CN" dirty="0"/>
              <a:t>Kevin</a:t>
            </a:r>
            <a:r>
              <a:rPr lang="en-US" altLang="zh-TW" dirty="0"/>
              <a:t>)</a:t>
            </a:r>
            <a:br>
              <a:rPr lang="en-US" altLang="zh-TW" dirty="0"/>
            </a:br>
            <a:r>
              <a:rPr lang="en-US" altLang="zh-TW" dirty="0">
                <a:latin typeface="+mn-lt"/>
              </a:rPr>
              <a:t>     2.1 Preprocessing (10%)</a:t>
            </a:r>
          </a:p>
          <a:p>
            <a:pPr marL="176213" lvl="1" indent="0">
              <a:lnSpc>
                <a:spcPct val="100000"/>
              </a:lnSpc>
              <a:buNone/>
            </a:pPr>
            <a:r>
              <a:rPr lang="en-US" altLang="zh-TW" dirty="0">
                <a:latin typeface="+mn-lt"/>
              </a:rPr>
              <a:t>     2.2 Video tracking (10%)</a:t>
            </a:r>
          </a:p>
          <a:p>
            <a:pPr marL="176213" lvl="1" indent="0">
              <a:lnSpc>
                <a:spcPct val="100000"/>
              </a:lnSpc>
              <a:buNone/>
            </a:pPr>
            <a:r>
              <a:rPr lang="en-US" altLang="zh-TW" dirty="0">
                <a:latin typeface="+mj-lt"/>
              </a:rPr>
              <a:t>3. </a:t>
            </a:r>
            <a:r>
              <a:rPr lang="en-US" altLang="zh-TW" dirty="0">
                <a:solidFill>
                  <a:srgbClr val="FF0000"/>
                </a:solidFill>
                <a:latin typeface="+mj-lt"/>
              </a:rPr>
              <a:t>(20%) </a:t>
            </a:r>
            <a:r>
              <a:rPr lang="en-US" altLang="zh-TW" dirty="0">
                <a:latin typeface="+mj-lt"/>
              </a:rPr>
              <a:t>Perspective Transform					</a:t>
            </a:r>
            <a:r>
              <a:rPr lang="en-US" altLang="zh-TW" dirty="0"/>
              <a:t>(</a:t>
            </a:r>
            <a:r>
              <a:rPr lang="zh-CN" altLang="en-US" dirty="0"/>
              <a:t>出題：</a:t>
            </a:r>
            <a:r>
              <a:rPr lang="en-US" altLang="zh-CN" dirty="0"/>
              <a:t>Max</a:t>
            </a:r>
            <a:r>
              <a:rPr lang="en-US" altLang="zh-TW" dirty="0"/>
              <a:t>)</a:t>
            </a:r>
          </a:p>
          <a:p>
            <a:pPr marL="176213" lvl="1" indent="0">
              <a:lnSpc>
                <a:spcPct val="100000"/>
              </a:lnSpc>
              <a:buNone/>
            </a:pPr>
            <a:r>
              <a:rPr lang="en-US" altLang="zh-TW" dirty="0">
                <a:latin typeface="+mj-lt"/>
              </a:rPr>
              <a:t>4. </a:t>
            </a:r>
            <a:r>
              <a:rPr lang="en-US" altLang="zh-TW" dirty="0">
                <a:solidFill>
                  <a:srgbClr val="FF0000"/>
                </a:solidFill>
                <a:latin typeface="+mj-lt"/>
              </a:rPr>
              <a:t>(20%) </a:t>
            </a:r>
            <a:r>
              <a:rPr lang="en-US" altLang="zh-TW" dirty="0">
                <a:solidFill>
                  <a:schemeClr val="tx1"/>
                </a:solidFill>
                <a:latin typeface="+mj-lt"/>
              </a:rPr>
              <a:t>PCA</a:t>
            </a:r>
            <a:r>
              <a:rPr lang="en-US" altLang="zh-TW" dirty="0">
                <a:solidFill>
                  <a:srgbClr val="FF0000"/>
                </a:solidFill>
                <a:latin typeface="+mj-lt"/>
              </a:rPr>
              <a:t>    							</a:t>
            </a:r>
            <a:r>
              <a:rPr lang="en-US" altLang="zh-TW" dirty="0"/>
              <a:t>(</a:t>
            </a:r>
            <a:r>
              <a:rPr lang="zh-CN" altLang="en-US" dirty="0"/>
              <a:t>出題：</a:t>
            </a:r>
            <a:r>
              <a:rPr lang="en-US" altLang="zh-CN" dirty="0"/>
              <a:t>Mark</a:t>
            </a:r>
            <a:r>
              <a:rPr lang="en-US" altLang="zh-TW" dirty="0"/>
              <a:t>)</a:t>
            </a:r>
            <a:endParaRPr lang="en-US" altLang="zh-TW" dirty="0">
              <a:solidFill>
                <a:srgbClr val="FF0000"/>
              </a:solidFill>
              <a:latin typeface="+mj-lt"/>
            </a:endParaRPr>
          </a:p>
          <a:p>
            <a:pPr marL="442913" lvl="1" indent="-266700">
              <a:lnSpc>
                <a:spcPct val="100000"/>
              </a:lnSpc>
              <a:buNone/>
            </a:pPr>
            <a:r>
              <a:rPr lang="en-US" altLang="zh-TW" dirty="0">
                <a:solidFill>
                  <a:srgbClr val="FF0000"/>
                </a:solidFill>
                <a:latin typeface="+mj-lt"/>
              </a:rPr>
              <a:t>	</a:t>
            </a:r>
            <a:r>
              <a:rPr lang="en-US" altLang="zh-TW" dirty="0">
                <a:solidFill>
                  <a:schemeClr val="tx1"/>
                </a:solidFill>
                <a:latin typeface="+mj-lt"/>
              </a:rPr>
              <a:t>4.1 Image Reconstruction (10%)  </a:t>
            </a:r>
          </a:p>
          <a:p>
            <a:pPr marL="442913" lvl="1" indent="-266700">
              <a:lnSpc>
                <a:spcPct val="100000"/>
              </a:lnSpc>
              <a:buNone/>
            </a:pPr>
            <a:r>
              <a:rPr lang="en-US" altLang="zh-TW" dirty="0">
                <a:solidFill>
                  <a:schemeClr val="tx1"/>
                </a:solidFill>
                <a:latin typeface="+mj-lt"/>
              </a:rPr>
              <a:t>	4.2 Compute the reconstruction error (10%)	</a:t>
            </a:r>
            <a:r>
              <a:rPr lang="en-US" altLang="zh-TW" dirty="0">
                <a:latin typeface="+mj-lt"/>
              </a:rPr>
              <a:t>			</a:t>
            </a:r>
          </a:p>
          <a:p>
            <a:pPr marL="176213" lvl="1" indent="0">
              <a:lnSpc>
                <a:spcPct val="100000"/>
              </a:lnSpc>
              <a:buNone/>
            </a:pPr>
            <a:r>
              <a:rPr lang="en-US" altLang="zh-TW" dirty="0">
                <a:latin typeface="Arial" panose="020B0604020202020204" pitchFamily="34" charset="0"/>
                <a:cs typeface="Arial" panose="020B0604020202020204" pitchFamily="34" charset="0"/>
              </a:rPr>
              <a:t>5. </a:t>
            </a:r>
            <a:r>
              <a:rPr lang="en-US" altLang="zh-TW" dirty="0">
                <a:solidFill>
                  <a:srgbClr val="FF0000"/>
                </a:solidFill>
                <a:latin typeface="Arial" panose="020B0604020202020204" pitchFamily="34" charset="0"/>
                <a:cs typeface="Arial" panose="020B0604020202020204" pitchFamily="34" charset="0"/>
              </a:rPr>
              <a:t>(20%) </a:t>
            </a:r>
            <a:r>
              <a:rPr lang="en-US" altLang="zh-TW" dirty="0">
                <a:latin typeface="Arial" panose="020B0604020202020204" pitchFamily="34" charset="0"/>
                <a:cs typeface="Arial" panose="020B0604020202020204" pitchFamily="34" charset="0"/>
              </a:rPr>
              <a:t>Dogs and Cats classification Using ResNet50		(</a:t>
            </a:r>
            <a:r>
              <a:rPr lang="zh-CN" altLang="en-US" dirty="0"/>
              <a:t>出題：</a:t>
            </a:r>
            <a:r>
              <a:rPr lang="en-US" altLang="zh-CN" dirty="0"/>
              <a:t>Bill</a:t>
            </a:r>
            <a:r>
              <a:rPr lang="en-US" altLang="zh-TW" dirty="0">
                <a:latin typeface="Arial" panose="020B0604020202020204" pitchFamily="34" charset="0"/>
                <a:cs typeface="Arial" panose="020B0604020202020204" pitchFamily="34" charset="0"/>
              </a:rPr>
              <a:t>)</a:t>
            </a:r>
          </a:p>
          <a:p>
            <a:pPr marL="176213" lvl="1" indent="0">
              <a:lnSpc>
                <a:spcPct val="100000"/>
              </a:lnSpc>
              <a:buNone/>
            </a:pPr>
            <a:endParaRPr lang="en-US" altLang="zh-TW" dirty="0">
              <a:latin typeface="+mj-lt"/>
            </a:endParaRPr>
          </a:p>
          <a:p>
            <a:pPr marL="176213" lvl="1" indent="0">
              <a:lnSpc>
                <a:spcPct val="100000"/>
              </a:lnSpc>
              <a:buNone/>
            </a:pPr>
            <a:endParaRPr lang="en-US" altLang="zh-TW" dirty="0">
              <a:latin typeface="+mj-lt"/>
            </a:endParaRPr>
          </a:p>
          <a:p>
            <a:pPr marL="133350" indent="0">
              <a:lnSpc>
                <a:spcPct val="100000"/>
              </a:lnSpc>
              <a:buNone/>
            </a:pPr>
            <a:endParaRPr lang="en-US" altLang="zh-TW" sz="1800" dirty="0"/>
          </a:p>
          <a:p>
            <a:pPr marL="133350" indent="0">
              <a:lnSpc>
                <a:spcPct val="100000"/>
              </a:lnSpc>
              <a:buNone/>
            </a:pPr>
            <a:endParaRPr lang="en-US" altLang="zh-TW" sz="1800" dirty="0">
              <a:solidFill>
                <a:srgbClr val="FF0000"/>
              </a:solidFill>
            </a:endParaRPr>
          </a:p>
        </p:txBody>
      </p:sp>
      <p:sp>
        <p:nvSpPr>
          <p:cNvPr id="7" name="文字方塊 6">
            <a:extLst>
              <a:ext uri="{FF2B5EF4-FFF2-40B4-BE49-F238E27FC236}">
                <a16:creationId xmlns:a16="http://schemas.microsoft.com/office/drawing/2014/main" id="{D9F8DB7A-BAD1-49AF-B28F-839E3FD27B74}"/>
              </a:ext>
            </a:extLst>
          </p:cNvPr>
          <p:cNvSpPr txBox="1"/>
          <p:nvPr/>
        </p:nvSpPr>
        <p:spPr>
          <a:xfrm>
            <a:off x="2592267" y="3546197"/>
            <a:ext cx="2932386" cy="307777"/>
          </a:xfrm>
          <a:prstGeom prst="rect">
            <a:avLst/>
          </a:prstGeom>
          <a:noFill/>
        </p:spPr>
        <p:txBody>
          <a:bodyPr wrap="square" rtlCol="0">
            <a:spAutoFit/>
          </a:bodyPr>
          <a:lstStyle/>
          <a:p>
            <a:r>
              <a:rPr lang="en-US" altLang="zh-TW" dirty="0"/>
              <a:t>UI</a:t>
            </a:r>
            <a:r>
              <a:rPr lang="zh-TW" altLang="en-US" dirty="0"/>
              <a:t> </a:t>
            </a:r>
            <a:r>
              <a:rPr lang="en-US" altLang="zh-TW" dirty="0"/>
              <a:t>example</a:t>
            </a:r>
            <a:endParaRPr lang="zh-TW" altLang="en-US" dirty="0"/>
          </a:p>
        </p:txBody>
      </p:sp>
      <p:sp>
        <p:nvSpPr>
          <p:cNvPr id="6" name="Shape 99"/>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algn="r">
              <a:buSzPct val="25000"/>
            </a:pPr>
            <a:r>
              <a:rPr lang="en-US" sz="900" dirty="0">
                <a:solidFill>
                  <a:srgbClr val="888888"/>
                </a:solidFill>
                <a:latin typeface="Calibri"/>
                <a:ea typeface="Calibri"/>
                <a:cs typeface="Calibri"/>
                <a:sym typeface="Calibri"/>
              </a:rPr>
              <a:t>4</a:t>
            </a:r>
          </a:p>
        </p:txBody>
      </p:sp>
      <p:pic>
        <p:nvPicPr>
          <p:cNvPr id="4" name="圖片 3">
            <a:extLst>
              <a:ext uri="{FF2B5EF4-FFF2-40B4-BE49-F238E27FC236}">
                <a16:creationId xmlns:a16="http://schemas.microsoft.com/office/drawing/2014/main" id="{404A22BF-1148-4170-AB96-13FAC52A5B7E}"/>
              </a:ext>
            </a:extLst>
          </p:cNvPr>
          <p:cNvPicPr>
            <a:picLocks noChangeAspect="1"/>
          </p:cNvPicPr>
          <p:nvPr/>
        </p:nvPicPr>
        <p:blipFill>
          <a:blip r:embed="rId2"/>
          <a:stretch>
            <a:fillRect/>
          </a:stretch>
        </p:blipFill>
        <p:spPr>
          <a:xfrm>
            <a:off x="3666591" y="3479287"/>
            <a:ext cx="2057398" cy="3318819"/>
          </a:xfrm>
          <a:prstGeom prst="rect">
            <a:avLst/>
          </a:prstGeom>
        </p:spPr>
      </p:pic>
    </p:spTree>
    <p:extLst>
      <p:ext uri="{BB962C8B-B14F-4D97-AF65-F5344CB8AC3E}">
        <p14:creationId xmlns:p14="http://schemas.microsoft.com/office/powerpoint/2010/main" val="3007862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body" idx="1"/>
          </p:nvPr>
        </p:nvSpPr>
        <p:spPr>
          <a:xfrm>
            <a:off x="-1" y="369158"/>
            <a:ext cx="9247032" cy="2151757"/>
          </a:xfrm>
          <a:prstGeom prst="rect">
            <a:avLst/>
          </a:prstGeom>
          <a:noFill/>
          <a:ln>
            <a:noFill/>
          </a:ln>
        </p:spPr>
        <p:txBody>
          <a:bodyPr spcFirstLastPara="1" wrap="square" lIns="91425" tIns="45700" rIns="91425" bIns="45700" anchor="t" anchorCtr="0">
            <a:noAutofit/>
          </a:bodyPr>
          <a:lstStyle/>
          <a:p>
            <a:pPr marL="360363" lvl="0" indent="-360363">
              <a:lnSpc>
                <a:spcPct val="100000"/>
              </a:lnSpc>
              <a:spcBef>
                <a:spcPts val="0"/>
              </a:spcBef>
              <a:buSzPts val="2000"/>
              <a:buFont typeface="Wingdings" panose="05000000000000000000" pitchFamily="2" charset="2"/>
              <a:buChar char=""/>
            </a:pPr>
            <a:r>
              <a:rPr lang="en-US" altLang="zh-TW" dirty="0">
                <a:ea typeface="Arial"/>
                <a:cs typeface="Arial"/>
                <a:sym typeface="Arial"/>
              </a:rPr>
              <a:t>Gi</a:t>
            </a:r>
            <a:r>
              <a:rPr lang="en-US" dirty="0"/>
              <a:t>ven a video: bgSub.mp4</a:t>
            </a:r>
            <a:endParaRPr dirty="0"/>
          </a:p>
          <a:p>
            <a:pPr marL="360363" lvl="0" indent="-360363" algn="l" rtl="0">
              <a:lnSpc>
                <a:spcPct val="100000"/>
              </a:lnSpc>
              <a:spcBef>
                <a:spcPts val="0"/>
              </a:spcBef>
              <a:spcAft>
                <a:spcPts val="0"/>
              </a:spcAft>
              <a:buSzPts val="2000"/>
              <a:buFont typeface="Wingdings" panose="05000000000000000000" pitchFamily="2" charset="2"/>
              <a:buChar char=""/>
            </a:pPr>
            <a:r>
              <a:rPr lang="en-US" dirty="0"/>
              <a:t>Q: 1) </a:t>
            </a:r>
            <a:r>
              <a:rPr lang="en-US" b="0" i="0" u="none" strike="noStrike" cap="none" dirty="0">
                <a:solidFill>
                  <a:schemeClr val="dk1"/>
                </a:solidFill>
              </a:rPr>
              <a:t>Click the button “1.1 Background Subtraction” to o</a:t>
            </a:r>
            <a:r>
              <a:rPr lang="en-US" dirty="0"/>
              <a:t>pen two windows:</a:t>
            </a:r>
            <a:endParaRPr dirty="0"/>
          </a:p>
          <a:p>
            <a:pPr marL="1255713" lvl="4" indent="-188912" algn="l" rtl="0">
              <a:lnSpc>
                <a:spcPct val="100000"/>
              </a:lnSpc>
              <a:spcBef>
                <a:spcPts val="0"/>
              </a:spcBef>
              <a:spcAft>
                <a:spcPts val="0"/>
              </a:spcAft>
              <a:buSzPts val="2000"/>
              <a:buChar char="•"/>
            </a:pPr>
            <a:r>
              <a:rPr lang="en-US" sz="2000" dirty="0">
                <a:latin typeface="Calibri" panose="020F0502020204030204" pitchFamily="34" charset="0"/>
                <a:ea typeface="Times New Roman"/>
                <a:cs typeface="Calibri" panose="020F0502020204030204" pitchFamily="34" charset="0"/>
                <a:sym typeface="Times New Roman"/>
              </a:rPr>
              <a:t>One shows the original video: </a:t>
            </a:r>
            <a:r>
              <a:rPr lang="en-US" sz="2000" dirty="0">
                <a:latin typeface="Calibri" panose="020F0502020204030204" pitchFamily="34" charset="0"/>
                <a:cs typeface="Calibri" panose="020F0502020204030204" pitchFamily="34" charset="0"/>
              </a:rPr>
              <a:t>bgSub.mp4</a:t>
            </a:r>
            <a:endParaRPr sz="2000" dirty="0">
              <a:latin typeface="Calibri" panose="020F0502020204030204" pitchFamily="34" charset="0"/>
              <a:ea typeface="Times New Roman"/>
              <a:cs typeface="Calibri" panose="020F0502020204030204" pitchFamily="34" charset="0"/>
              <a:sym typeface="Times New Roman"/>
            </a:endParaRPr>
          </a:p>
          <a:p>
            <a:pPr marL="1255713" lvl="4" indent="-188912" algn="l" rtl="0">
              <a:lnSpc>
                <a:spcPct val="100000"/>
              </a:lnSpc>
              <a:spcBef>
                <a:spcPts val="0"/>
              </a:spcBef>
              <a:spcAft>
                <a:spcPts val="0"/>
              </a:spcAft>
              <a:buSzPts val="2000"/>
              <a:buChar char="•"/>
            </a:pPr>
            <a:r>
              <a:rPr lang="en-US" sz="2000" dirty="0">
                <a:latin typeface="Calibri" panose="020F0502020204030204" pitchFamily="34" charset="0"/>
                <a:ea typeface="Times New Roman"/>
                <a:cs typeface="Calibri" panose="020F0502020204030204" pitchFamily="34" charset="0"/>
                <a:sym typeface="Times New Roman"/>
              </a:rPr>
              <a:t>The other is the </a:t>
            </a:r>
            <a:r>
              <a:rPr lang="en-US" sz="2000" b="1"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foreground video</a:t>
            </a:r>
            <a:r>
              <a:rPr lang="en-US" sz="20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 </a:t>
            </a:r>
            <a:endParaRPr dirty="0">
              <a:latin typeface="Calibri" panose="020F0502020204030204" pitchFamily="34" charset="0"/>
              <a:cs typeface="Calibri" panose="020F0502020204030204" pitchFamily="34" charset="0"/>
            </a:endParaRPr>
          </a:p>
          <a:p>
            <a:pPr marL="1255713" lvl="4" indent="-188912" algn="l" rtl="0">
              <a:lnSpc>
                <a:spcPct val="100000"/>
              </a:lnSpc>
              <a:spcBef>
                <a:spcPts val="0"/>
              </a:spcBef>
              <a:spcAft>
                <a:spcPts val="0"/>
              </a:spcAft>
              <a:buSzPts val="2000"/>
              <a:buChar char="•"/>
            </a:pPr>
            <a:r>
              <a:rPr lang="en-US" sz="2000" dirty="0">
                <a:latin typeface="Calibri" panose="020F0502020204030204" pitchFamily="34" charset="0"/>
                <a:ea typeface="Times New Roman"/>
                <a:cs typeface="Calibri" panose="020F0502020204030204" pitchFamily="34" charset="0"/>
                <a:sym typeface="Times New Roman"/>
              </a:rPr>
              <a:t>Use first </a:t>
            </a:r>
            <a:r>
              <a:rPr lang="en-US" sz="2000" dirty="0">
                <a:solidFill>
                  <a:srgbClr val="FF0000"/>
                </a:solidFill>
                <a:latin typeface="Calibri" panose="020F0502020204030204" pitchFamily="34" charset="0"/>
                <a:ea typeface="Times New Roman"/>
                <a:cs typeface="Calibri" panose="020F0502020204030204" pitchFamily="34" charset="0"/>
                <a:sym typeface="Times New Roman"/>
              </a:rPr>
              <a:t>50 frames </a:t>
            </a:r>
            <a:r>
              <a:rPr lang="en-US" sz="2000" dirty="0">
                <a:latin typeface="Calibri" panose="020F0502020204030204" pitchFamily="34" charset="0"/>
                <a:ea typeface="Times New Roman"/>
                <a:cs typeface="Calibri" panose="020F0502020204030204" pitchFamily="34" charset="0"/>
                <a:sym typeface="Times New Roman"/>
              </a:rPr>
              <a:t>to build the background model</a:t>
            </a:r>
          </a:p>
          <a:p>
            <a:pPr marL="1255713" lvl="4" indent="-188912">
              <a:lnSpc>
                <a:spcPct val="100000"/>
              </a:lnSpc>
              <a:spcBef>
                <a:spcPts val="0"/>
              </a:spcBef>
              <a:buSzPts val="2000"/>
            </a:pPr>
            <a:r>
              <a:rPr lang="en-US" sz="2000" dirty="0">
                <a:solidFill>
                  <a:srgbClr val="FF0000"/>
                </a:solidFill>
                <a:latin typeface="Calibri" panose="020F0502020204030204" pitchFamily="34" charset="0"/>
                <a:cs typeface="Calibri" panose="020F0502020204030204" pitchFamily="34" charset="0"/>
                <a:sym typeface="Times New Roman"/>
              </a:rPr>
              <a:t>DO NOT </a:t>
            </a:r>
            <a:r>
              <a:rPr lang="en-US" sz="2000" dirty="0">
                <a:latin typeface="Calibri" panose="020F0502020204030204" pitchFamily="34" charset="0"/>
                <a:cs typeface="Calibri" panose="020F0502020204030204" pitchFamily="34" charset="0"/>
                <a:sym typeface="Times New Roman"/>
              </a:rPr>
              <a:t>use OpenCV </a:t>
            </a:r>
            <a:r>
              <a:rPr lang="en-US" altLang="zh-TW" sz="2000" dirty="0">
                <a:latin typeface="Calibri" panose="020F0502020204030204" pitchFamily="34" charset="0"/>
                <a:cs typeface="Calibri" panose="020F0502020204030204" pitchFamily="34" charset="0"/>
                <a:sym typeface="Times New Roman"/>
              </a:rPr>
              <a:t>function </a:t>
            </a:r>
            <a:r>
              <a:rPr lang="en-US" sz="2000" dirty="0">
                <a:latin typeface="Consolas" panose="020B0609020204030204" pitchFamily="49" charset="0"/>
                <a:cs typeface="Calibri" panose="020F0502020204030204" pitchFamily="34" charset="0"/>
                <a:sym typeface="Times New Roman"/>
              </a:rPr>
              <a:t>cv2.createbackgroundSubstractor()</a:t>
            </a:r>
            <a:endParaRPr lang="en-US" sz="2000" dirty="0">
              <a:latin typeface="Consolas" panose="020B0609020204030204" pitchFamily="49" charset="0"/>
              <a:cs typeface="Calibri" panose="020F0502020204030204" pitchFamily="34" charset="0"/>
            </a:endParaRPr>
          </a:p>
        </p:txBody>
      </p:sp>
      <p:sp>
        <p:nvSpPr>
          <p:cNvPr id="121" name="Google Shape;121;p6"/>
          <p:cNvSpPr txBox="1">
            <a:spLocks noGrp="1"/>
          </p:cNvSpPr>
          <p:nvPr>
            <p:ph type="title"/>
          </p:nvPr>
        </p:nvSpPr>
        <p:spPr>
          <a:xfrm>
            <a:off x="-1" y="55571"/>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sz="2000" b="1" dirty="0">
                <a:latin typeface="Calibri" panose="020F0502020204030204" pitchFamily="34" charset="0"/>
                <a:ea typeface="Times New Roman"/>
                <a:cs typeface="Calibri" panose="020F0502020204030204" pitchFamily="34" charset="0"/>
                <a:sym typeface="Times New Roman"/>
              </a:rPr>
              <a:t>1. (20%) Background Subtraction: Simple Gaussian Model (1/2)</a:t>
            </a:r>
            <a:r>
              <a:rPr lang="en-US" sz="2000" b="1" dirty="0">
                <a:solidFill>
                  <a:srgbClr val="FF0000"/>
                </a:solidFill>
                <a:latin typeface="Calibri" panose="020F0502020204030204" pitchFamily="34" charset="0"/>
                <a:ea typeface="Times New Roman"/>
                <a:cs typeface="Calibri" panose="020F0502020204030204" pitchFamily="34" charset="0"/>
                <a:sym typeface="Times New Roman"/>
              </a:rPr>
              <a:t>     </a:t>
            </a:r>
            <a:r>
              <a:rPr lang="en-US" sz="2000" b="1" dirty="0">
                <a:latin typeface="Calibri" panose="020F0502020204030204" pitchFamily="34" charset="0"/>
                <a:ea typeface="Times New Roman"/>
                <a:cs typeface="Calibri" panose="020F0502020204030204" pitchFamily="34" charset="0"/>
                <a:sym typeface="Times New Roman"/>
              </a:rPr>
              <a:t>  </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出題：Brian</a:t>
            </a:r>
            <a:r>
              <a:rPr lang="en-US" sz="2000" dirty="0">
                <a:latin typeface="Calibri" panose="020F0502020204030204" pitchFamily="34" charset="0"/>
                <a:cs typeface="Calibri" panose="020F0502020204030204" pitchFamily="34" charset="0"/>
              </a:rPr>
              <a:t>)</a:t>
            </a:r>
            <a:endParaRPr sz="2000" b="1" dirty="0">
              <a:latin typeface="Calibri" panose="020F0502020204030204" pitchFamily="34" charset="0"/>
              <a:ea typeface="Times New Roman"/>
              <a:cs typeface="Calibri" panose="020F0502020204030204" pitchFamily="34" charset="0"/>
              <a:sym typeface="Times New Roman"/>
            </a:endParaRPr>
          </a:p>
        </p:txBody>
      </p:sp>
      <p:sp>
        <p:nvSpPr>
          <p:cNvPr id="122" name="Google Shape;122;p6"/>
          <p:cNvSpPr txBox="1">
            <a:spLocks noGrp="1"/>
          </p:cNvSpPr>
          <p:nvPr>
            <p:ph type="sldNum" idx="12"/>
          </p:nvPr>
        </p:nvSpPr>
        <p:spPr>
          <a:xfrm>
            <a:off x="6400802" y="6496842"/>
            <a:ext cx="274319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grpSp>
        <p:nvGrpSpPr>
          <p:cNvPr id="8" name="群組 7">
            <a:extLst>
              <a:ext uri="{FF2B5EF4-FFF2-40B4-BE49-F238E27FC236}">
                <a16:creationId xmlns:a16="http://schemas.microsoft.com/office/drawing/2014/main" id="{CBDE5876-E4C5-4428-9A77-7FFD6324F8BC}"/>
              </a:ext>
            </a:extLst>
          </p:cNvPr>
          <p:cNvGrpSpPr/>
          <p:nvPr/>
        </p:nvGrpSpPr>
        <p:grpSpPr>
          <a:xfrm>
            <a:off x="6981505" y="2609536"/>
            <a:ext cx="1874939" cy="1150675"/>
            <a:chOff x="3583957" y="689230"/>
            <a:chExt cx="1758066" cy="1253555"/>
          </a:xfrm>
        </p:grpSpPr>
        <p:pic>
          <p:nvPicPr>
            <p:cNvPr id="9" name="Picture 7">
              <a:extLst>
                <a:ext uri="{FF2B5EF4-FFF2-40B4-BE49-F238E27FC236}">
                  <a16:creationId xmlns:a16="http://schemas.microsoft.com/office/drawing/2014/main" id="{E1AD5709-1F14-4E75-BE75-E6FC7ECB44E4}"/>
                </a:ext>
              </a:extLst>
            </p:cNvPr>
            <p:cNvPicPr>
              <a:picLocks noChangeAspect="1"/>
            </p:cNvPicPr>
            <p:nvPr/>
          </p:nvPicPr>
          <p:blipFill>
            <a:blip r:embed="rId3"/>
            <a:stretch>
              <a:fillRect/>
            </a:stretch>
          </p:blipFill>
          <p:spPr>
            <a:xfrm>
              <a:off x="3583957" y="689230"/>
              <a:ext cx="582864" cy="304888"/>
            </a:xfrm>
            <a:prstGeom prst="rect">
              <a:avLst/>
            </a:prstGeom>
            <a:ln>
              <a:solidFill>
                <a:srgbClr val="FF0000"/>
              </a:solidFill>
            </a:ln>
          </p:spPr>
        </p:pic>
        <p:pic>
          <p:nvPicPr>
            <p:cNvPr id="10" name="Picture 7">
              <a:extLst>
                <a:ext uri="{FF2B5EF4-FFF2-40B4-BE49-F238E27FC236}">
                  <a16:creationId xmlns:a16="http://schemas.microsoft.com/office/drawing/2014/main" id="{3532B145-0EE8-46A7-9227-C00723BD8AB7}"/>
                </a:ext>
              </a:extLst>
            </p:cNvPr>
            <p:cNvPicPr>
              <a:picLocks noChangeAspect="1"/>
            </p:cNvPicPr>
            <p:nvPr/>
          </p:nvPicPr>
          <p:blipFill>
            <a:blip r:embed="rId3"/>
            <a:stretch>
              <a:fillRect/>
            </a:stretch>
          </p:blipFill>
          <p:spPr>
            <a:xfrm>
              <a:off x="3593431" y="1007796"/>
              <a:ext cx="582864" cy="304888"/>
            </a:xfrm>
            <a:prstGeom prst="rect">
              <a:avLst/>
            </a:prstGeom>
          </p:spPr>
        </p:pic>
        <p:pic>
          <p:nvPicPr>
            <p:cNvPr id="11" name="Picture 7">
              <a:extLst>
                <a:ext uri="{FF2B5EF4-FFF2-40B4-BE49-F238E27FC236}">
                  <a16:creationId xmlns:a16="http://schemas.microsoft.com/office/drawing/2014/main" id="{48317E7B-D5F9-4582-9DB1-C31A4668973D}"/>
                </a:ext>
              </a:extLst>
            </p:cNvPr>
            <p:cNvPicPr>
              <a:picLocks noChangeAspect="1"/>
            </p:cNvPicPr>
            <p:nvPr/>
          </p:nvPicPr>
          <p:blipFill>
            <a:blip r:embed="rId3"/>
            <a:stretch>
              <a:fillRect/>
            </a:stretch>
          </p:blipFill>
          <p:spPr>
            <a:xfrm>
              <a:off x="3593431" y="1329761"/>
              <a:ext cx="582864" cy="304888"/>
            </a:xfrm>
            <a:prstGeom prst="rect">
              <a:avLst/>
            </a:prstGeom>
          </p:spPr>
        </p:pic>
        <p:pic>
          <p:nvPicPr>
            <p:cNvPr id="12" name="Picture 7">
              <a:extLst>
                <a:ext uri="{FF2B5EF4-FFF2-40B4-BE49-F238E27FC236}">
                  <a16:creationId xmlns:a16="http://schemas.microsoft.com/office/drawing/2014/main" id="{09F285B1-3442-4D9E-A2C5-0960A6EE7268}"/>
                </a:ext>
              </a:extLst>
            </p:cNvPr>
            <p:cNvPicPr>
              <a:picLocks noChangeAspect="1"/>
            </p:cNvPicPr>
            <p:nvPr/>
          </p:nvPicPr>
          <p:blipFill>
            <a:blip r:embed="rId3"/>
            <a:stretch>
              <a:fillRect/>
            </a:stretch>
          </p:blipFill>
          <p:spPr>
            <a:xfrm>
              <a:off x="3593431" y="1634649"/>
              <a:ext cx="582864" cy="304888"/>
            </a:xfrm>
            <a:prstGeom prst="rect">
              <a:avLst/>
            </a:prstGeom>
          </p:spPr>
        </p:pic>
        <p:pic>
          <p:nvPicPr>
            <p:cNvPr id="13" name="Picture 7">
              <a:extLst>
                <a:ext uri="{FF2B5EF4-FFF2-40B4-BE49-F238E27FC236}">
                  <a16:creationId xmlns:a16="http://schemas.microsoft.com/office/drawing/2014/main" id="{72C345DB-67EF-4803-818C-229008CE5DEE}"/>
                </a:ext>
              </a:extLst>
            </p:cNvPr>
            <p:cNvPicPr>
              <a:picLocks noChangeAspect="1"/>
            </p:cNvPicPr>
            <p:nvPr/>
          </p:nvPicPr>
          <p:blipFill>
            <a:blip r:embed="rId3"/>
            <a:stretch>
              <a:fillRect/>
            </a:stretch>
          </p:blipFill>
          <p:spPr>
            <a:xfrm>
              <a:off x="4176295" y="694734"/>
              <a:ext cx="582864" cy="304888"/>
            </a:xfrm>
            <a:prstGeom prst="rect">
              <a:avLst/>
            </a:prstGeom>
          </p:spPr>
        </p:pic>
        <p:pic>
          <p:nvPicPr>
            <p:cNvPr id="14" name="Picture 7">
              <a:extLst>
                <a:ext uri="{FF2B5EF4-FFF2-40B4-BE49-F238E27FC236}">
                  <a16:creationId xmlns:a16="http://schemas.microsoft.com/office/drawing/2014/main" id="{500B4F8E-DB17-4889-B1CB-2BCF0DCAB403}"/>
                </a:ext>
              </a:extLst>
            </p:cNvPr>
            <p:cNvPicPr>
              <a:picLocks noChangeAspect="1"/>
            </p:cNvPicPr>
            <p:nvPr/>
          </p:nvPicPr>
          <p:blipFill>
            <a:blip r:embed="rId3"/>
            <a:stretch>
              <a:fillRect/>
            </a:stretch>
          </p:blipFill>
          <p:spPr>
            <a:xfrm>
              <a:off x="4759159" y="703151"/>
              <a:ext cx="582864" cy="304888"/>
            </a:xfrm>
            <a:prstGeom prst="rect">
              <a:avLst/>
            </a:prstGeom>
          </p:spPr>
        </p:pic>
        <p:pic>
          <p:nvPicPr>
            <p:cNvPr id="15" name="Picture 7">
              <a:extLst>
                <a:ext uri="{FF2B5EF4-FFF2-40B4-BE49-F238E27FC236}">
                  <a16:creationId xmlns:a16="http://schemas.microsoft.com/office/drawing/2014/main" id="{B7B74CAC-E0CB-4ACE-B9EF-B4D07E61CAE9}"/>
                </a:ext>
              </a:extLst>
            </p:cNvPr>
            <p:cNvPicPr>
              <a:picLocks noChangeAspect="1"/>
            </p:cNvPicPr>
            <p:nvPr/>
          </p:nvPicPr>
          <p:blipFill>
            <a:blip r:embed="rId3"/>
            <a:stretch>
              <a:fillRect/>
            </a:stretch>
          </p:blipFill>
          <p:spPr>
            <a:xfrm>
              <a:off x="4176295" y="1011044"/>
              <a:ext cx="582864" cy="304888"/>
            </a:xfrm>
            <a:prstGeom prst="rect">
              <a:avLst/>
            </a:prstGeom>
          </p:spPr>
        </p:pic>
        <p:pic>
          <p:nvPicPr>
            <p:cNvPr id="16" name="Picture 7">
              <a:extLst>
                <a:ext uri="{FF2B5EF4-FFF2-40B4-BE49-F238E27FC236}">
                  <a16:creationId xmlns:a16="http://schemas.microsoft.com/office/drawing/2014/main" id="{43CE3873-0E64-4D77-A72C-644C4C2E2B85}"/>
                </a:ext>
              </a:extLst>
            </p:cNvPr>
            <p:cNvPicPr>
              <a:picLocks noChangeAspect="1"/>
            </p:cNvPicPr>
            <p:nvPr/>
          </p:nvPicPr>
          <p:blipFill>
            <a:blip r:embed="rId3"/>
            <a:stretch>
              <a:fillRect/>
            </a:stretch>
          </p:blipFill>
          <p:spPr>
            <a:xfrm>
              <a:off x="4176295" y="1333009"/>
              <a:ext cx="582864" cy="304888"/>
            </a:xfrm>
            <a:prstGeom prst="rect">
              <a:avLst/>
            </a:prstGeom>
          </p:spPr>
        </p:pic>
        <p:pic>
          <p:nvPicPr>
            <p:cNvPr id="17" name="Picture 7">
              <a:extLst>
                <a:ext uri="{FF2B5EF4-FFF2-40B4-BE49-F238E27FC236}">
                  <a16:creationId xmlns:a16="http://schemas.microsoft.com/office/drawing/2014/main" id="{A4767692-83A8-48AE-8B54-2C8AA1292331}"/>
                </a:ext>
              </a:extLst>
            </p:cNvPr>
            <p:cNvPicPr>
              <a:picLocks noChangeAspect="1"/>
            </p:cNvPicPr>
            <p:nvPr/>
          </p:nvPicPr>
          <p:blipFill>
            <a:blip r:embed="rId3"/>
            <a:stretch>
              <a:fillRect/>
            </a:stretch>
          </p:blipFill>
          <p:spPr>
            <a:xfrm>
              <a:off x="4176295" y="1637897"/>
              <a:ext cx="582864" cy="304888"/>
            </a:xfrm>
            <a:prstGeom prst="rect">
              <a:avLst/>
            </a:prstGeom>
          </p:spPr>
        </p:pic>
        <p:pic>
          <p:nvPicPr>
            <p:cNvPr id="18" name="Picture 7">
              <a:extLst>
                <a:ext uri="{FF2B5EF4-FFF2-40B4-BE49-F238E27FC236}">
                  <a16:creationId xmlns:a16="http://schemas.microsoft.com/office/drawing/2014/main" id="{80F17A2B-DF55-4066-803A-24FAE03E1038}"/>
                </a:ext>
              </a:extLst>
            </p:cNvPr>
            <p:cNvPicPr>
              <a:picLocks noChangeAspect="1"/>
            </p:cNvPicPr>
            <p:nvPr/>
          </p:nvPicPr>
          <p:blipFill>
            <a:blip r:embed="rId3"/>
            <a:stretch>
              <a:fillRect/>
            </a:stretch>
          </p:blipFill>
          <p:spPr>
            <a:xfrm>
              <a:off x="4759159" y="1007796"/>
              <a:ext cx="582864" cy="304888"/>
            </a:xfrm>
            <a:prstGeom prst="rect">
              <a:avLst/>
            </a:prstGeom>
          </p:spPr>
        </p:pic>
        <p:pic>
          <p:nvPicPr>
            <p:cNvPr id="19" name="Picture 7">
              <a:extLst>
                <a:ext uri="{FF2B5EF4-FFF2-40B4-BE49-F238E27FC236}">
                  <a16:creationId xmlns:a16="http://schemas.microsoft.com/office/drawing/2014/main" id="{39677085-34E9-4031-9A2C-9BDE3453DE3C}"/>
                </a:ext>
              </a:extLst>
            </p:cNvPr>
            <p:cNvPicPr>
              <a:picLocks noChangeAspect="1"/>
            </p:cNvPicPr>
            <p:nvPr/>
          </p:nvPicPr>
          <p:blipFill>
            <a:blip r:embed="rId3"/>
            <a:stretch>
              <a:fillRect/>
            </a:stretch>
          </p:blipFill>
          <p:spPr>
            <a:xfrm>
              <a:off x="4759159" y="1329761"/>
              <a:ext cx="582864" cy="304888"/>
            </a:xfrm>
            <a:prstGeom prst="rect">
              <a:avLst/>
            </a:prstGeom>
          </p:spPr>
        </p:pic>
        <p:pic>
          <p:nvPicPr>
            <p:cNvPr id="20" name="Picture 7">
              <a:extLst>
                <a:ext uri="{FF2B5EF4-FFF2-40B4-BE49-F238E27FC236}">
                  <a16:creationId xmlns:a16="http://schemas.microsoft.com/office/drawing/2014/main" id="{B9CFF69A-A058-4F22-881C-020A22B63E14}"/>
                </a:ext>
              </a:extLst>
            </p:cNvPr>
            <p:cNvPicPr>
              <a:picLocks noChangeAspect="1"/>
            </p:cNvPicPr>
            <p:nvPr/>
          </p:nvPicPr>
          <p:blipFill>
            <a:blip r:embed="rId3"/>
            <a:stretch>
              <a:fillRect/>
            </a:stretch>
          </p:blipFill>
          <p:spPr>
            <a:xfrm>
              <a:off x="4759159" y="1634649"/>
              <a:ext cx="582864" cy="304888"/>
            </a:xfrm>
            <a:prstGeom prst="rect">
              <a:avLst/>
            </a:prstGeom>
          </p:spPr>
        </p:pic>
      </p:grpSp>
      <p:grpSp>
        <p:nvGrpSpPr>
          <p:cNvPr id="5" name="群組 4">
            <a:extLst>
              <a:ext uri="{FF2B5EF4-FFF2-40B4-BE49-F238E27FC236}">
                <a16:creationId xmlns:a16="http://schemas.microsoft.com/office/drawing/2014/main" id="{C157846E-98AD-4D3D-A57F-D0F23A6EFA0B}"/>
              </a:ext>
            </a:extLst>
          </p:cNvPr>
          <p:cNvGrpSpPr/>
          <p:nvPr/>
        </p:nvGrpSpPr>
        <p:grpSpPr>
          <a:xfrm>
            <a:off x="827883" y="2568466"/>
            <a:ext cx="2611725" cy="1643939"/>
            <a:chOff x="268836" y="2520915"/>
            <a:chExt cx="3347507" cy="2184029"/>
          </a:xfrm>
        </p:grpSpPr>
        <p:pic>
          <p:nvPicPr>
            <p:cNvPr id="4" name="圖片 3" descr="一張含有 路面, 相片, 飛機, 飛行 的圖片&#10;&#10;自動產生的描述">
              <a:extLst>
                <a:ext uri="{FF2B5EF4-FFF2-40B4-BE49-F238E27FC236}">
                  <a16:creationId xmlns:a16="http://schemas.microsoft.com/office/drawing/2014/main" id="{03520D64-F180-4257-909E-6C08316D96A8}"/>
                </a:ext>
              </a:extLst>
            </p:cNvPr>
            <p:cNvPicPr>
              <a:picLocks noChangeAspect="1"/>
            </p:cNvPicPr>
            <p:nvPr/>
          </p:nvPicPr>
          <p:blipFill>
            <a:blip r:embed="rId4"/>
            <a:stretch>
              <a:fillRect/>
            </a:stretch>
          </p:blipFill>
          <p:spPr>
            <a:xfrm>
              <a:off x="268836" y="2520915"/>
              <a:ext cx="2585507" cy="1422029"/>
            </a:xfrm>
            <a:prstGeom prst="rect">
              <a:avLst/>
            </a:prstGeom>
          </p:spPr>
        </p:pic>
        <p:pic>
          <p:nvPicPr>
            <p:cNvPr id="23" name="圖片 22" descr="一張含有 路面, 相片, 飛機, 飛行 的圖片&#10;&#10;自動產生的描述">
              <a:extLst>
                <a:ext uri="{FF2B5EF4-FFF2-40B4-BE49-F238E27FC236}">
                  <a16:creationId xmlns:a16="http://schemas.microsoft.com/office/drawing/2014/main" id="{8091DE89-2104-4240-9FE4-8B48C888B8D5}"/>
                </a:ext>
              </a:extLst>
            </p:cNvPr>
            <p:cNvPicPr>
              <a:picLocks noChangeAspect="1"/>
            </p:cNvPicPr>
            <p:nvPr/>
          </p:nvPicPr>
          <p:blipFill>
            <a:blip r:embed="rId4"/>
            <a:stretch>
              <a:fillRect/>
            </a:stretch>
          </p:blipFill>
          <p:spPr>
            <a:xfrm>
              <a:off x="421236" y="2673315"/>
              <a:ext cx="2585507" cy="1422029"/>
            </a:xfrm>
            <a:prstGeom prst="rect">
              <a:avLst/>
            </a:prstGeom>
          </p:spPr>
        </p:pic>
        <p:pic>
          <p:nvPicPr>
            <p:cNvPr id="24" name="圖片 23" descr="一張含有 路面, 相片, 飛機, 飛行 的圖片&#10;&#10;自動產生的描述">
              <a:extLst>
                <a:ext uri="{FF2B5EF4-FFF2-40B4-BE49-F238E27FC236}">
                  <a16:creationId xmlns:a16="http://schemas.microsoft.com/office/drawing/2014/main" id="{CF5E0328-5944-4E73-BEA2-706083475175}"/>
                </a:ext>
              </a:extLst>
            </p:cNvPr>
            <p:cNvPicPr>
              <a:picLocks noChangeAspect="1"/>
            </p:cNvPicPr>
            <p:nvPr/>
          </p:nvPicPr>
          <p:blipFill>
            <a:blip r:embed="rId4"/>
            <a:stretch>
              <a:fillRect/>
            </a:stretch>
          </p:blipFill>
          <p:spPr>
            <a:xfrm>
              <a:off x="573636" y="2825715"/>
              <a:ext cx="2585507" cy="1422029"/>
            </a:xfrm>
            <a:prstGeom prst="rect">
              <a:avLst/>
            </a:prstGeom>
          </p:spPr>
        </p:pic>
        <p:pic>
          <p:nvPicPr>
            <p:cNvPr id="25" name="圖片 24" descr="一張含有 路面, 相片, 飛機, 飛行 的圖片&#10;&#10;自動產生的描述">
              <a:extLst>
                <a:ext uri="{FF2B5EF4-FFF2-40B4-BE49-F238E27FC236}">
                  <a16:creationId xmlns:a16="http://schemas.microsoft.com/office/drawing/2014/main" id="{9B0A4305-D136-4ADB-BFAE-81931A00F89B}"/>
                </a:ext>
              </a:extLst>
            </p:cNvPr>
            <p:cNvPicPr>
              <a:picLocks noChangeAspect="1"/>
            </p:cNvPicPr>
            <p:nvPr/>
          </p:nvPicPr>
          <p:blipFill>
            <a:blip r:embed="rId4"/>
            <a:stretch>
              <a:fillRect/>
            </a:stretch>
          </p:blipFill>
          <p:spPr>
            <a:xfrm>
              <a:off x="726036" y="2978115"/>
              <a:ext cx="2585507" cy="1422029"/>
            </a:xfrm>
            <a:prstGeom prst="rect">
              <a:avLst/>
            </a:prstGeom>
          </p:spPr>
        </p:pic>
        <p:pic>
          <p:nvPicPr>
            <p:cNvPr id="26" name="圖片 25" descr="一張含有 路面, 相片, 飛機, 飛行 的圖片&#10;&#10;自動產生的描述">
              <a:extLst>
                <a:ext uri="{FF2B5EF4-FFF2-40B4-BE49-F238E27FC236}">
                  <a16:creationId xmlns:a16="http://schemas.microsoft.com/office/drawing/2014/main" id="{1944953A-72CE-45A0-A589-9B1B6634C2AB}"/>
                </a:ext>
              </a:extLst>
            </p:cNvPr>
            <p:cNvPicPr>
              <a:picLocks noChangeAspect="1"/>
            </p:cNvPicPr>
            <p:nvPr/>
          </p:nvPicPr>
          <p:blipFill>
            <a:blip r:embed="rId4"/>
            <a:stretch>
              <a:fillRect/>
            </a:stretch>
          </p:blipFill>
          <p:spPr>
            <a:xfrm>
              <a:off x="878436" y="3130515"/>
              <a:ext cx="2585507" cy="1422029"/>
            </a:xfrm>
            <a:prstGeom prst="rect">
              <a:avLst/>
            </a:prstGeom>
          </p:spPr>
        </p:pic>
        <p:pic>
          <p:nvPicPr>
            <p:cNvPr id="27" name="圖片 26" descr="一張含有 路面, 相片, 飛機, 飛行 的圖片&#10;&#10;自動產生的描述">
              <a:extLst>
                <a:ext uri="{FF2B5EF4-FFF2-40B4-BE49-F238E27FC236}">
                  <a16:creationId xmlns:a16="http://schemas.microsoft.com/office/drawing/2014/main" id="{BC0522CC-C72B-4325-BF51-2C793B4CFDA5}"/>
                </a:ext>
              </a:extLst>
            </p:cNvPr>
            <p:cNvPicPr>
              <a:picLocks noChangeAspect="1"/>
            </p:cNvPicPr>
            <p:nvPr/>
          </p:nvPicPr>
          <p:blipFill>
            <a:blip r:embed="rId4"/>
            <a:stretch>
              <a:fillRect/>
            </a:stretch>
          </p:blipFill>
          <p:spPr>
            <a:xfrm>
              <a:off x="1030836" y="3282915"/>
              <a:ext cx="2585507" cy="1422029"/>
            </a:xfrm>
            <a:prstGeom prst="rect">
              <a:avLst/>
            </a:prstGeom>
          </p:spPr>
        </p:pic>
      </p:grpSp>
      <p:sp>
        <p:nvSpPr>
          <p:cNvPr id="6" name="左大括弧 5">
            <a:extLst>
              <a:ext uri="{FF2B5EF4-FFF2-40B4-BE49-F238E27FC236}">
                <a16:creationId xmlns:a16="http://schemas.microsoft.com/office/drawing/2014/main" id="{58AA759E-4BA7-4F7E-ABE4-5E581FEB3175}"/>
              </a:ext>
            </a:extLst>
          </p:cNvPr>
          <p:cNvSpPr/>
          <p:nvPr/>
        </p:nvSpPr>
        <p:spPr>
          <a:xfrm rot="18708887">
            <a:off x="967598" y="3485931"/>
            <a:ext cx="171153" cy="9860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112BC143-E6F4-4AD7-ADAA-85A6C40D603B}"/>
              </a:ext>
            </a:extLst>
          </p:cNvPr>
          <p:cNvSpPr txBox="1"/>
          <p:nvPr/>
        </p:nvSpPr>
        <p:spPr>
          <a:xfrm>
            <a:off x="-16166" y="3906960"/>
            <a:ext cx="1201272" cy="307777"/>
          </a:xfrm>
          <a:prstGeom prst="rect">
            <a:avLst/>
          </a:prstGeom>
          <a:noFill/>
        </p:spPr>
        <p:txBody>
          <a:bodyPr wrap="square" rtlCol="0">
            <a:spAutoFit/>
          </a:bodyPr>
          <a:lstStyle/>
          <a:p>
            <a:r>
              <a:rPr lang="en-US" altLang="zh-TW" dirty="0"/>
              <a:t>0~50 frame</a:t>
            </a:r>
            <a:endParaRPr lang="zh-TW" altLang="en-US" dirty="0"/>
          </a:p>
        </p:txBody>
      </p:sp>
      <p:sp>
        <p:nvSpPr>
          <p:cNvPr id="22" name="箭號: 向右 21">
            <a:extLst>
              <a:ext uri="{FF2B5EF4-FFF2-40B4-BE49-F238E27FC236}">
                <a16:creationId xmlns:a16="http://schemas.microsoft.com/office/drawing/2014/main" id="{7204209C-3F63-4834-9D22-7380FA912D6F}"/>
              </a:ext>
            </a:extLst>
          </p:cNvPr>
          <p:cNvSpPr/>
          <p:nvPr/>
        </p:nvSpPr>
        <p:spPr>
          <a:xfrm>
            <a:off x="3486035" y="3169225"/>
            <a:ext cx="703085" cy="207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66CC3204-1777-44C0-A459-F5E6AF249627}"/>
              </a:ext>
            </a:extLst>
          </p:cNvPr>
          <p:cNvSpPr txBox="1"/>
          <p:nvPr/>
        </p:nvSpPr>
        <p:spPr>
          <a:xfrm>
            <a:off x="5509480" y="3305160"/>
            <a:ext cx="1460854" cy="523220"/>
          </a:xfrm>
          <a:prstGeom prst="rect">
            <a:avLst/>
          </a:prstGeom>
          <a:noFill/>
        </p:spPr>
        <p:txBody>
          <a:bodyPr wrap="square" rtlCol="0">
            <a:spAutoFit/>
          </a:bodyPr>
          <a:lstStyle/>
          <a:p>
            <a:r>
              <a:rPr lang="en-US" altLang="zh-TW" dirty="0"/>
              <a:t>Background gaussian model</a:t>
            </a:r>
            <a:endParaRPr lang="zh-TW" altLang="en-US" dirty="0"/>
          </a:p>
        </p:txBody>
      </p:sp>
      <p:sp>
        <p:nvSpPr>
          <p:cNvPr id="29" name="文字方塊 28">
            <a:extLst>
              <a:ext uri="{FF2B5EF4-FFF2-40B4-BE49-F238E27FC236}">
                <a16:creationId xmlns:a16="http://schemas.microsoft.com/office/drawing/2014/main" id="{C21FFAF8-71C1-4520-9E5A-7554C4C6AD19}"/>
              </a:ext>
            </a:extLst>
          </p:cNvPr>
          <p:cNvSpPr txBox="1"/>
          <p:nvPr/>
        </p:nvSpPr>
        <p:spPr>
          <a:xfrm>
            <a:off x="6909232" y="3666620"/>
            <a:ext cx="2093061" cy="646331"/>
          </a:xfrm>
          <a:prstGeom prst="rect">
            <a:avLst/>
          </a:prstGeom>
          <a:noFill/>
        </p:spPr>
        <p:txBody>
          <a:bodyPr wrap="square" rtlCol="0">
            <a:spAutoFit/>
          </a:bodyPr>
          <a:lstStyle/>
          <a:p>
            <a:r>
              <a:rPr lang="en-US" altLang="zh-TW" sz="1200" dirty="0"/>
              <a:t>Each pixel will have a mean </a:t>
            </a:r>
          </a:p>
          <a:p>
            <a:r>
              <a:rPr lang="en-US" altLang="zh-TW" sz="1200" dirty="0"/>
              <a:t>and a standard deviation (total width x height models)</a:t>
            </a:r>
            <a:endParaRPr lang="zh-TW" altLang="en-US" sz="1200" dirty="0"/>
          </a:p>
        </p:txBody>
      </p:sp>
      <p:sp>
        <p:nvSpPr>
          <p:cNvPr id="30" name="矩形 29">
            <a:extLst>
              <a:ext uri="{FF2B5EF4-FFF2-40B4-BE49-F238E27FC236}">
                <a16:creationId xmlns:a16="http://schemas.microsoft.com/office/drawing/2014/main" id="{E33A6D2A-0020-47DA-ACD5-110C8B1B0996}"/>
              </a:ext>
            </a:extLst>
          </p:cNvPr>
          <p:cNvSpPr/>
          <p:nvPr/>
        </p:nvSpPr>
        <p:spPr>
          <a:xfrm>
            <a:off x="35364" y="2273509"/>
            <a:ext cx="8992442" cy="19983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FB3C796F-A5B8-44B4-8CC2-320120F772ED}"/>
              </a:ext>
            </a:extLst>
          </p:cNvPr>
          <p:cNvSpPr txBox="1"/>
          <p:nvPr/>
        </p:nvSpPr>
        <p:spPr>
          <a:xfrm>
            <a:off x="-17596" y="2221796"/>
            <a:ext cx="2650143" cy="338554"/>
          </a:xfrm>
          <a:prstGeom prst="rect">
            <a:avLst/>
          </a:prstGeom>
          <a:noFill/>
        </p:spPr>
        <p:txBody>
          <a:bodyPr wrap="square" rtlCol="0">
            <a:spAutoFit/>
          </a:bodyPr>
          <a:lstStyle/>
          <a:p>
            <a:r>
              <a:rPr lang="en-US" altLang="zh-TW" sz="1600" dirty="0"/>
              <a:t>1. Build background model</a:t>
            </a:r>
            <a:endParaRPr lang="zh-TW" altLang="en-US" sz="1600" dirty="0"/>
          </a:p>
        </p:txBody>
      </p:sp>
      <p:sp>
        <p:nvSpPr>
          <p:cNvPr id="36" name="矩形 35">
            <a:extLst>
              <a:ext uri="{FF2B5EF4-FFF2-40B4-BE49-F238E27FC236}">
                <a16:creationId xmlns:a16="http://schemas.microsoft.com/office/drawing/2014/main" id="{0D352653-A74B-4092-A783-0A824B280B30}"/>
              </a:ext>
            </a:extLst>
          </p:cNvPr>
          <p:cNvSpPr/>
          <p:nvPr/>
        </p:nvSpPr>
        <p:spPr>
          <a:xfrm>
            <a:off x="35364" y="4457803"/>
            <a:ext cx="8992442" cy="23446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92FBDAD8-1A57-4FCE-A219-ABF44B01A2E7}"/>
              </a:ext>
            </a:extLst>
          </p:cNvPr>
          <p:cNvSpPr txBox="1"/>
          <p:nvPr/>
        </p:nvSpPr>
        <p:spPr>
          <a:xfrm>
            <a:off x="-16719" y="4410141"/>
            <a:ext cx="2775846" cy="584775"/>
          </a:xfrm>
          <a:prstGeom prst="rect">
            <a:avLst/>
          </a:prstGeom>
          <a:noFill/>
        </p:spPr>
        <p:txBody>
          <a:bodyPr wrap="square" rtlCol="0">
            <a:spAutoFit/>
          </a:bodyPr>
          <a:lstStyle/>
          <a:p>
            <a:r>
              <a:rPr lang="en-US" altLang="zh-TW" sz="1600" dirty="0"/>
              <a:t>2. Test new pixel belongs to background or foreground</a:t>
            </a:r>
            <a:endParaRPr lang="zh-TW" altLang="en-US" sz="1600" dirty="0"/>
          </a:p>
        </p:txBody>
      </p:sp>
      <p:pic>
        <p:nvPicPr>
          <p:cNvPr id="38" name="Picture 7">
            <a:extLst>
              <a:ext uri="{FF2B5EF4-FFF2-40B4-BE49-F238E27FC236}">
                <a16:creationId xmlns:a16="http://schemas.microsoft.com/office/drawing/2014/main" id="{CF83B47E-8461-4A7E-9C3C-44999E55CCC0}"/>
              </a:ext>
            </a:extLst>
          </p:cNvPr>
          <p:cNvPicPr>
            <a:picLocks noChangeAspect="1"/>
          </p:cNvPicPr>
          <p:nvPr/>
        </p:nvPicPr>
        <p:blipFill>
          <a:blip r:embed="rId3"/>
          <a:stretch>
            <a:fillRect/>
          </a:stretch>
        </p:blipFill>
        <p:spPr>
          <a:xfrm>
            <a:off x="2716282" y="4823021"/>
            <a:ext cx="2392187" cy="1251320"/>
          </a:xfrm>
          <a:prstGeom prst="rect">
            <a:avLst/>
          </a:prstGeom>
        </p:spPr>
      </p:pic>
      <p:sp>
        <p:nvSpPr>
          <p:cNvPr id="32" name="橢圓 31">
            <a:extLst>
              <a:ext uri="{FF2B5EF4-FFF2-40B4-BE49-F238E27FC236}">
                <a16:creationId xmlns:a16="http://schemas.microsoft.com/office/drawing/2014/main" id="{AF69B896-F32B-4513-826E-AE2B4D061090}"/>
              </a:ext>
            </a:extLst>
          </p:cNvPr>
          <p:cNvSpPr/>
          <p:nvPr/>
        </p:nvSpPr>
        <p:spPr>
          <a:xfrm>
            <a:off x="3798071" y="602365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a:extLst>
              <a:ext uri="{FF2B5EF4-FFF2-40B4-BE49-F238E27FC236}">
                <a16:creationId xmlns:a16="http://schemas.microsoft.com/office/drawing/2014/main" id="{0BB8440C-581E-48CC-B288-22B16676F63B}"/>
              </a:ext>
            </a:extLst>
          </p:cNvPr>
          <p:cNvCxnSpPr>
            <a:cxnSpLocks/>
          </p:cNvCxnSpPr>
          <p:nvPr/>
        </p:nvCxnSpPr>
        <p:spPr>
          <a:xfrm flipV="1">
            <a:off x="3813478" y="6112982"/>
            <a:ext cx="0" cy="194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BFA8B661-B6F3-4036-AD04-B9FC13F9FA2F}"/>
              </a:ext>
            </a:extLst>
          </p:cNvPr>
          <p:cNvCxnSpPr>
            <a:cxnSpLocks/>
          </p:cNvCxnSpPr>
          <p:nvPr/>
        </p:nvCxnSpPr>
        <p:spPr>
          <a:xfrm>
            <a:off x="3584892" y="4602397"/>
            <a:ext cx="0" cy="146697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14FC027D-C3F8-4F1E-BF7E-CE9D2D083024}"/>
              </a:ext>
            </a:extLst>
          </p:cNvPr>
          <p:cNvSpPr txBox="1"/>
          <p:nvPr/>
        </p:nvSpPr>
        <p:spPr>
          <a:xfrm>
            <a:off x="3537576" y="4592933"/>
            <a:ext cx="1247171" cy="307777"/>
          </a:xfrm>
          <a:prstGeom prst="rect">
            <a:avLst/>
          </a:prstGeom>
          <a:noFill/>
        </p:spPr>
        <p:txBody>
          <a:bodyPr wrap="square" rtlCol="0">
            <a:spAutoFit/>
          </a:bodyPr>
          <a:lstStyle/>
          <a:p>
            <a:r>
              <a:rPr lang="en-US" altLang="zh-TW" dirty="0"/>
              <a:t>mean </a:t>
            </a:r>
            <a:r>
              <a:rPr lang="en-US" altLang="zh-TW" dirty="0">
                <a:solidFill>
                  <a:schemeClr val="accent1"/>
                </a:solidFill>
              </a:rPr>
              <a:t>ex: 25</a:t>
            </a:r>
            <a:endParaRPr lang="zh-TW" altLang="en-US" dirty="0">
              <a:solidFill>
                <a:schemeClr val="accent1"/>
              </a:solidFill>
            </a:endParaRPr>
          </a:p>
        </p:txBody>
      </p:sp>
      <p:sp>
        <p:nvSpPr>
          <p:cNvPr id="46" name="文字方塊 45">
            <a:extLst>
              <a:ext uri="{FF2B5EF4-FFF2-40B4-BE49-F238E27FC236}">
                <a16:creationId xmlns:a16="http://schemas.microsoft.com/office/drawing/2014/main" id="{B3321CEF-1C68-43A9-A31A-4B2CB9DCBA87}"/>
              </a:ext>
            </a:extLst>
          </p:cNvPr>
          <p:cNvSpPr txBox="1"/>
          <p:nvPr/>
        </p:nvSpPr>
        <p:spPr>
          <a:xfrm>
            <a:off x="3505878" y="5320792"/>
            <a:ext cx="1521573" cy="307777"/>
          </a:xfrm>
          <a:prstGeom prst="rect">
            <a:avLst/>
          </a:prstGeom>
          <a:noFill/>
        </p:spPr>
        <p:txBody>
          <a:bodyPr wrap="square" rtlCol="0">
            <a:spAutoFit/>
          </a:bodyPr>
          <a:lstStyle/>
          <a:p>
            <a:r>
              <a:rPr lang="en-US" altLang="zh-TW" dirty="0"/>
              <a:t>std * 5 </a:t>
            </a:r>
            <a:r>
              <a:rPr lang="en-US" altLang="zh-TW" dirty="0">
                <a:solidFill>
                  <a:schemeClr val="accent1"/>
                </a:solidFill>
              </a:rPr>
              <a:t>ex: 3*5</a:t>
            </a:r>
            <a:endParaRPr lang="zh-TW" altLang="en-US" dirty="0">
              <a:solidFill>
                <a:schemeClr val="accent1"/>
              </a:solidFill>
            </a:endParaRPr>
          </a:p>
        </p:txBody>
      </p:sp>
      <p:cxnSp>
        <p:nvCxnSpPr>
          <p:cNvPr id="48" name="直線單箭頭接點 47">
            <a:extLst>
              <a:ext uri="{FF2B5EF4-FFF2-40B4-BE49-F238E27FC236}">
                <a16:creationId xmlns:a16="http://schemas.microsoft.com/office/drawing/2014/main" id="{2D3ED44C-9F1E-4C87-9391-BDA0BB788D92}"/>
              </a:ext>
            </a:extLst>
          </p:cNvPr>
          <p:cNvCxnSpPr/>
          <p:nvPr/>
        </p:nvCxnSpPr>
        <p:spPr>
          <a:xfrm>
            <a:off x="3588486" y="5619940"/>
            <a:ext cx="272805"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A7E5C718-E728-4335-9145-5B2B05D5E4CB}"/>
              </a:ext>
            </a:extLst>
          </p:cNvPr>
          <p:cNvSpPr txBox="1"/>
          <p:nvPr/>
        </p:nvSpPr>
        <p:spPr>
          <a:xfrm>
            <a:off x="3247300" y="6193039"/>
            <a:ext cx="2268748" cy="307777"/>
          </a:xfrm>
          <a:prstGeom prst="rect">
            <a:avLst/>
          </a:prstGeom>
          <a:noFill/>
        </p:spPr>
        <p:txBody>
          <a:bodyPr wrap="square" rtlCol="0">
            <a:spAutoFit/>
          </a:bodyPr>
          <a:lstStyle/>
          <a:p>
            <a:r>
              <a:rPr lang="en-US" altLang="zh-TW" dirty="0"/>
              <a:t>new pixel value </a:t>
            </a:r>
            <a:r>
              <a:rPr lang="en-US" altLang="zh-TW" dirty="0">
                <a:solidFill>
                  <a:schemeClr val="accent1"/>
                </a:solidFill>
              </a:rPr>
              <a:t>ex: 28</a:t>
            </a:r>
            <a:endParaRPr lang="zh-TW" altLang="en-US" dirty="0">
              <a:solidFill>
                <a:schemeClr val="accent1"/>
              </a:solidFill>
            </a:endParaRPr>
          </a:p>
        </p:txBody>
      </p:sp>
      <p:pic>
        <p:nvPicPr>
          <p:cNvPr id="54" name="Picture 7">
            <a:extLst>
              <a:ext uri="{FF2B5EF4-FFF2-40B4-BE49-F238E27FC236}">
                <a16:creationId xmlns:a16="http://schemas.microsoft.com/office/drawing/2014/main" id="{DCF6E7EA-85BE-4F05-836B-588A866E6AB2}"/>
              </a:ext>
            </a:extLst>
          </p:cNvPr>
          <p:cNvPicPr>
            <a:picLocks noChangeAspect="1"/>
          </p:cNvPicPr>
          <p:nvPr/>
        </p:nvPicPr>
        <p:blipFill>
          <a:blip r:embed="rId3"/>
          <a:stretch>
            <a:fillRect/>
          </a:stretch>
        </p:blipFill>
        <p:spPr>
          <a:xfrm>
            <a:off x="5690170" y="4823021"/>
            <a:ext cx="2392187" cy="1251320"/>
          </a:xfrm>
          <a:prstGeom prst="rect">
            <a:avLst/>
          </a:prstGeom>
        </p:spPr>
      </p:pic>
      <p:sp>
        <p:nvSpPr>
          <p:cNvPr id="55" name="橢圓 54">
            <a:extLst>
              <a:ext uri="{FF2B5EF4-FFF2-40B4-BE49-F238E27FC236}">
                <a16:creationId xmlns:a16="http://schemas.microsoft.com/office/drawing/2014/main" id="{930BD678-D18D-4B66-AA2A-26169C2ED1CD}"/>
              </a:ext>
            </a:extLst>
          </p:cNvPr>
          <p:cNvSpPr/>
          <p:nvPr/>
        </p:nvSpPr>
        <p:spPr>
          <a:xfrm>
            <a:off x="7532367" y="603753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7AA0454-8E25-41CD-9153-B73F097C5C87}"/>
              </a:ext>
            </a:extLst>
          </p:cNvPr>
          <p:cNvCxnSpPr>
            <a:cxnSpLocks/>
          </p:cNvCxnSpPr>
          <p:nvPr/>
        </p:nvCxnSpPr>
        <p:spPr>
          <a:xfrm flipV="1">
            <a:off x="7555227" y="6117948"/>
            <a:ext cx="0" cy="189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0404CDC4-59D5-43B1-9653-5FAF4515085B}"/>
              </a:ext>
            </a:extLst>
          </p:cNvPr>
          <p:cNvCxnSpPr>
            <a:cxnSpLocks/>
          </p:cNvCxnSpPr>
          <p:nvPr/>
        </p:nvCxnSpPr>
        <p:spPr>
          <a:xfrm>
            <a:off x="6558780" y="4602397"/>
            <a:ext cx="0" cy="146697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97CEADB5-694E-43EE-916F-F71CD1E8A198}"/>
              </a:ext>
            </a:extLst>
          </p:cNvPr>
          <p:cNvSpPr txBox="1"/>
          <p:nvPr/>
        </p:nvSpPr>
        <p:spPr>
          <a:xfrm>
            <a:off x="6521777" y="4550786"/>
            <a:ext cx="1363896" cy="307777"/>
          </a:xfrm>
          <a:prstGeom prst="rect">
            <a:avLst/>
          </a:prstGeom>
          <a:noFill/>
        </p:spPr>
        <p:txBody>
          <a:bodyPr wrap="square" rtlCol="0">
            <a:spAutoFit/>
          </a:bodyPr>
          <a:lstStyle/>
          <a:p>
            <a:r>
              <a:rPr lang="en-US" altLang="zh-TW" dirty="0"/>
              <a:t>mean </a:t>
            </a:r>
            <a:r>
              <a:rPr lang="en-US" altLang="zh-TW" dirty="0">
                <a:solidFill>
                  <a:schemeClr val="accent1"/>
                </a:solidFill>
              </a:rPr>
              <a:t>ex: 25</a:t>
            </a:r>
            <a:endParaRPr lang="zh-TW" altLang="en-US" dirty="0"/>
          </a:p>
        </p:txBody>
      </p:sp>
      <p:sp>
        <p:nvSpPr>
          <p:cNvPr id="59" name="文字方塊 58">
            <a:extLst>
              <a:ext uri="{FF2B5EF4-FFF2-40B4-BE49-F238E27FC236}">
                <a16:creationId xmlns:a16="http://schemas.microsoft.com/office/drawing/2014/main" id="{CC2A3618-1907-4FFE-AC75-C9B1ED68B0B7}"/>
              </a:ext>
            </a:extLst>
          </p:cNvPr>
          <p:cNvSpPr txBox="1"/>
          <p:nvPr/>
        </p:nvSpPr>
        <p:spPr>
          <a:xfrm>
            <a:off x="6479766" y="5320792"/>
            <a:ext cx="1475997" cy="307777"/>
          </a:xfrm>
          <a:prstGeom prst="rect">
            <a:avLst/>
          </a:prstGeom>
          <a:noFill/>
        </p:spPr>
        <p:txBody>
          <a:bodyPr wrap="square" rtlCol="0">
            <a:spAutoFit/>
          </a:bodyPr>
          <a:lstStyle/>
          <a:p>
            <a:r>
              <a:rPr lang="en-US" altLang="zh-TW" dirty="0"/>
              <a:t>std * 5 </a:t>
            </a:r>
            <a:r>
              <a:rPr lang="en-US" altLang="zh-TW" dirty="0">
                <a:solidFill>
                  <a:schemeClr val="accent1"/>
                </a:solidFill>
              </a:rPr>
              <a:t>ex: 3*5</a:t>
            </a:r>
            <a:endParaRPr lang="zh-TW" altLang="en-US" dirty="0"/>
          </a:p>
        </p:txBody>
      </p:sp>
      <p:cxnSp>
        <p:nvCxnSpPr>
          <p:cNvPr id="60" name="直線單箭頭接點 59">
            <a:extLst>
              <a:ext uri="{FF2B5EF4-FFF2-40B4-BE49-F238E27FC236}">
                <a16:creationId xmlns:a16="http://schemas.microsoft.com/office/drawing/2014/main" id="{892F2737-4486-4C36-ACF6-1B5ECC4CA38F}"/>
              </a:ext>
            </a:extLst>
          </p:cNvPr>
          <p:cNvCxnSpPr/>
          <p:nvPr/>
        </p:nvCxnSpPr>
        <p:spPr>
          <a:xfrm>
            <a:off x="6562374" y="5619940"/>
            <a:ext cx="272805"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0C67644C-96E0-4A1B-986B-E9B4571B86D4}"/>
              </a:ext>
            </a:extLst>
          </p:cNvPr>
          <p:cNvSpPr txBox="1"/>
          <p:nvPr/>
        </p:nvSpPr>
        <p:spPr>
          <a:xfrm>
            <a:off x="6983140" y="6232090"/>
            <a:ext cx="2077706" cy="307777"/>
          </a:xfrm>
          <a:prstGeom prst="rect">
            <a:avLst/>
          </a:prstGeom>
          <a:noFill/>
        </p:spPr>
        <p:txBody>
          <a:bodyPr wrap="square" rtlCol="0">
            <a:spAutoFit/>
          </a:bodyPr>
          <a:lstStyle/>
          <a:p>
            <a:r>
              <a:rPr lang="en-US" altLang="zh-TW" dirty="0"/>
              <a:t>new pixel value </a:t>
            </a:r>
            <a:r>
              <a:rPr lang="en-US" altLang="zh-TW" dirty="0">
                <a:solidFill>
                  <a:schemeClr val="accent1"/>
                </a:solidFill>
              </a:rPr>
              <a:t>ex: 60</a:t>
            </a:r>
            <a:endParaRPr lang="zh-TW" altLang="en-US" dirty="0">
              <a:solidFill>
                <a:schemeClr val="accent1"/>
              </a:solidFill>
            </a:endParaRPr>
          </a:p>
        </p:txBody>
      </p:sp>
      <p:sp>
        <p:nvSpPr>
          <p:cNvPr id="50" name="矩形 49">
            <a:extLst>
              <a:ext uri="{FF2B5EF4-FFF2-40B4-BE49-F238E27FC236}">
                <a16:creationId xmlns:a16="http://schemas.microsoft.com/office/drawing/2014/main" id="{747AEFF0-65F6-46D8-87EE-FFE826731E9F}"/>
              </a:ext>
            </a:extLst>
          </p:cNvPr>
          <p:cNvSpPr/>
          <p:nvPr/>
        </p:nvSpPr>
        <p:spPr>
          <a:xfrm>
            <a:off x="2520915" y="4618106"/>
            <a:ext cx="2832816" cy="1878736"/>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89C97C26-F3EB-47FE-8D02-DE815753E947}"/>
              </a:ext>
            </a:extLst>
          </p:cNvPr>
          <p:cNvSpPr/>
          <p:nvPr/>
        </p:nvSpPr>
        <p:spPr>
          <a:xfrm>
            <a:off x="5516048" y="4597430"/>
            <a:ext cx="3375355" cy="1899411"/>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1B486AC7-14DC-4C9F-B5EA-42064CA65F10}"/>
              </a:ext>
            </a:extLst>
          </p:cNvPr>
          <p:cNvSpPr txBox="1"/>
          <p:nvPr/>
        </p:nvSpPr>
        <p:spPr>
          <a:xfrm>
            <a:off x="3027835" y="6464462"/>
            <a:ext cx="2197044" cy="307777"/>
          </a:xfrm>
          <a:prstGeom prst="rect">
            <a:avLst/>
          </a:prstGeom>
          <a:noFill/>
        </p:spPr>
        <p:txBody>
          <a:bodyPr wrap="square" rtlCol="0">
            <a:spAutoFit/>
          </a:bodyPr>
          <a:lstStyle/>
          <a:p>
            <a:r>
              <a:rPr lang="en-US" altLang="zh-TW" dirty="0">
                <a:solidFill>
                  <a:srgbClr val="FF0000"/>
                </a:solidFill>
              </a:rPr>
              <a:t>Belongs to Background</a:t>
            </a:r>
            <a:endParaRPr lang="zh-TW" altLang="en-US" dirty="0">
              <a:solidFill>
                <a:srgbClr val="FF0000"/>
              </a:solidFill>
            </a:endParaRPr>
          </a:p>
        </p:txBody>
      </p:sp>
      <p:sp>
        <p:nvSpPr>
          <p:cNvPr id="67" name="文字方塊 66">
            <a:extLst>
              <a:ext uri="{FF2B5EF4-FFF2-40B4-BE49-F238E27FC236}">
                <a16:creationId xmlns:a16="http://schemas.microsoft.com/office/drawing/2014/main" id="{4A735D78-97C7-49E3-944D-36499CF815D8}"/>
              </a:ext>
            </a:extLst>
          </p:cNvPr>
          <p:cNvSpPr txBox="1"/>
          <p:nvPr/>
        </p:nvSpPr>
        <p:spPr>
          <a:xfrm>
            <a:off x="6433845" y="6471178"/>
            <a:ext cx="2197044" cy="307777"/>
          </a:xfrm>
          <a:prstGeom prst="rect">
            <a:avLst/>
          </a:prstGeom>
          <a:noFill/>
        </p:spPr>
        <p:txBody>
          <a:bodyPr wrap="square" rtlCol="0">
            <a:spAutoFit/>
          </a:bodyPr>
          <a:lstStyle/>
          <a:p>
            <a:r>
              <a:rPr lang="en-US" altLang="zh-TW" dirty="0">
                <a:solidFill>
                  <a:srgbClr val="FF0000"/>
                </a:solidFill>
              </a:rPr>
              <a:t>Belongs to Foreground</a:t>
            </a:r>
            <a:endParaRPr lang="zh-TW" altLang="en-US" dirty="0">
              <a:solidFill>
                <a:srgbClr val="FF0000"/>
              </a:solidFill>
            </a:endParaRPr>
          </a:p>
        </p:txBody>
      </p:sp>
      <p:grpSp>
        <p:nvGrpSpPr>
          <p:cNvPr id="62" name="群組 61">
            <a:extLst>
              <a:ext uri="{FF2B5EF4-FFF2-40B4-BE49-F238E27FC236}">
                <a16:creationId xmlns:a16="http://schemas.microsoft.com/office/drawing/2014/main" id="{161E2B54-5BFD-42B1-8460-32B060CE033C}"/>
              </a:ext>
            </a:extLst>
          </p:cNvPr>
          <p:cNvGrpSpPr/>
          <p:nvPr/>
        </p:nvGrpSpPr>
        <p:grpSpPr>
          <a:xfrm>
            <a:off x="3364994" y="2557266"/>
            <a:ext cx="2203028" cy="1741085"/>
            <a:chOff x="6860809" y="3138065"/>
            <a:chExt cx="2203028" cy="1741085"/>
          </a:xfrm>
        </p:grpSpPr>
        <p:grpSp>
          <p:nvGrpSpPr>
            <p:cNvPr id="64" name="群組 63">
              <a:extLst>
                <a:ext uri="{FF2B5EF4-FFF2-40B4-BE49-F238E27FC236}">
                  <a16:creationId xmlns:a16="http://schemas.microsoft.com/office/drawing/2014/main" id="{F436635F-822B-4DDD-A903-990EB3B9CCFE}"/>
                </a:ext>
              </a:extLst>
            </p:cNvPr>
            <p:cNvGrpSpPr/>
            <p:nvPr/>
          </p:nvGrpSpPr>
          <p:grpSpPr>
            <a:xfrm>
              <a:off x="7922740" y="3429034"/>
              <a:ext cx="1097112" cy="1018578"/>
              <a:chOff x="7588004" y="924113"/>
              <a:chExt cx="1097112" cy="1018578"/>
            </a:xfrm>
          </p:grpSpPr>
          <p:cxnSp>
            <p:nvCxnSpPr>
              <p:cNvPr id="73" name="直線接點 72">
                <a:extLst>
                  <a:ext uri="{FF2B5EF4-FFF2-40B4-BE49-F238E27FC236}">
                    <a16:creationId xmlns:a16="http://schemas.microsoft.com/office/drawing/2014/main" id="{913BA80F-6BA0-496A-82CE-CEE8FAE1B4F3}"/>
                  </a:ext>
                </a:extLst>
              </p:cNvPr>
              <p:cNvCxnSpPr/>
              <p:nvPr/>
            </p:nvCxnSpPr>
            <p:spPr>
              <a:xfrm flipV="1">
                <a:off x="7588004" y="924113"/>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C62073B0-EAE3-44AF-AD39-B620E2B0D2FD}"/>
                  </a:ext>
                </a:extLst>
              </p:cNvPr>
              <p:cNvCxnSpPr/>
              <p:nvPr/>
            </p:nvCxnSpPr>
            <p:spPr>
              <a:xfrm flipV="1">
                <a:off x="7588004" y="1633055"/>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B5C9C8BF-EC7D-418C-9A46-4A25A92281DD}"/>
                  </a:ext>
                </a:extLst>
              </p:cNvPr>
              <p:cNvCxnSpPr/>
              <p:nvPr/>
            </p:nvCxnSpPr>
            <p:spPr>
              <a:xfrm>
                <a:off x="7588004" y="1175810"/>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26B841E0-2878-4FC3-A9E4-FFF981D6568B}"/>
                  </a:ext>
                </a:extLst>
              </p:cNvPr>
              <p:cNvCxnSpPr/>
              <p:nvPr/>
            </p:nvCxnSpPr>
            <p:spPr>
              <a:xfrm>
                <a:off x="8067938" y="932869"/>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5212F540-803E-46E2-8D9A-A6408A9D9AA1}"/>
                  </a:ext>
                </a:extLst>
              </p:cNvPr>
              <p:cNvCxnSpPr/>
              <p:nvPr/>
            </p:nvCxnSpPr>
            <p:spPr>
              <a:xfrm flipV="1">
                <a:off x="8205182" y="980761"/>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063FF67D-59A2-4DF4-9E09-F96129B02EA5}"/>
                  </a:ext>
                </a:extLst>
              </p:cNvPr>
              <p:cNvCxnSpPr/>
              <p:nvPr/>
            </p:nvCxnSpPr>
            <p:spPr>
              <a:xfrm flipV="1">
                <a:off x="8205182" y="1689703"/>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5E05A2C-43E9-4FFF-B6E2-2BD8334D9A6D}"/>
                  </a:ext>
                </a:extLst>
              </p:cNvPr>
              <p:cNvCxnSpPr/>
              <p:nvPr/>
            </p:nvCxnSpPr>
            <p:spPr>
              <a:xfrm>
                <a:off x="8205182" y="1232458"/>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9505071F-DCFF-462C-BEC1-7439C99D14D8}"/>
                  </a:ext>
                </a:extLst>
              </p:cNvPr>
              <p:cNvCxnSpPr/>
              <p:nvPr/>
            </p:nvCxnSpPr>
            <p:spPr>
              <a:xfrm>
                <a:off x="8685116" y="989517"/>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B4ABC10C-51BD-4B8F-99B6-90BCD76F01F4}"/>
                  </a:ext>
                </a:extLst>
              </p:cNvPr>
              <p:cNvCxnSpPr/>
              <p:nvPr/>
            </p:nvCxnSpPr>
            <p:spPr>
              <a:xfrm>
                <a:off x="7588004" y="1175810"/>
                <a:ext cx="617178" cy="56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A04A6391-01AE-404A-BD73-A0D12406B946}"/>
                  </a:ext>
                </a:extLst>
              </p:cNvPr>
              <p:cNvCxnSpPr/>
              <p:nvPr/>
            </p:nvCxnSpPr>
            <p:spPr>
              <a:xfrm>
                <a:off x="7588004" y="1873796"/>
                <a:ext cx="617178" cy="56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119799A4-C3A5-4C9A-90C3-AB6D209D092F}"/>
                  </a:ext>
                </a:extLst>
              </p:cNvPr>
              <p:cNvCxnSpPr/>
              <p:nvPr/>
            </p:nvCxnSpPr>
            <p:spPr>
              <a:xfrm>
                <a:off x="8061219" y="931521"/>
                <a:ext cx="617178" cy="56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69BDE17E-15A5-4B5D-B106-D874DFBA455F}"/>
                  </a:ext>
                </a:extLst>
              </p:cNvPr>
              <p:cNvCxnSpPr/>
              <p:nvPr/>
            </p:nvCxnSpPr>
            <p:spPr>
              <a:xfrm>
                <a:off x="8061219" y="1638159"/>
                <a:ext cx="617178" cy="566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群組 64">
              <a:extLst>
                <a:ext uri="{FF2B5EF4-FFF2-40B4-BE49-F238E27FC236}">
                  <a16:creationId xmlns:a16="http://schemas.microsoft.com/office/drawing/2014/main" id="{C7262340-0399-4046-8492-3A1AFE62E1F6}"/>
                </a:ext>
              </a:extLst>
            </p:cNvPr>
            <p:cNvGrpSpPr/>
            <p:nvPr/>
          </p:nvGrpSpPr>
          <p:grpSpPr>
            <a:xfrm>
              <a:off x="6860809" y="3138065"/>
              <a:ext cx="2203028" cy="1741085"/>
              <a:chOff x="6860809" y="3138065"/>
              <a:chExt cx="2203028" cy="1741085"/>
            </a:xfrm>
          </p:grpSpPr>
          <p:sp>
            <p:nvSpPr>
              <p:cNvPr id="66" name="左大括弧 65">
                <a:extLst>
                  <a:ext uri="{FF2B5EF4-FFF2-40B4-BE49-F238E27FC236}">
                    <a16:creationId xmlns:a16="http://schemas.microsoft.com/office/drawing/2014/main" id="{54B2BBF5-F3F9-4357-9B1E-53CB6DD1C674}"/>
                  </a:ext>
                </a:extLst>
              </p:cNvPr>
              <p:cNvSpPr/>
              <p:nvPr/>
            </p:nvSpPr>
            <p:spPr>
              <a:xfrm>
                <a:off x="7735822" y="3736893"/>
                <a:ext cx="119974" cy="6787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8" name="左大括弧 67">
                <a:extLst>
                  <a:ext uri="{FF2B5EF4-FFF2-40B4-BE49-F238E27FC236}">
                    <a16:creationId xmlns:a16="http://schemas.microsoft.com/office/drawing/2014/main" id="{AAEE100B-7EB8-4F7B-A7E8-C20F7236812B}"/>
                  </a:ext>
                </a:extLst>
              </p:cNvPr>
              <p:cNvSpPr/>
              <p:nvPr/>
            </p:nvSpPr>
            <p:spPr>
              <a:xfrm rot="16516322">
                <a:off x="8148552" y="4249599"/>
                <a:ext cx="194982" cy="6378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9" name="左大括弧 68">
                <a:extLst>
                  <a:ext uri="{FF2B5EF4-FFF2-40B4-BE49-F238E27FC236}">
                    <a16:creationId xmlns:a16="http://schemas.microsoft.com/office/drawing/2014/main" id="{3CB9C76A-7D90-4E3A-A4BE-9C3555A9AC16}"/>
                  </a:ext>
                </a:extLst>
              </p:cNvPr>
              <p:cNvSpPr/>
              <p:nvPr/>
            </p:nvSpPr>
            <p:spPr>
              <a:xfrm rot="3629092">
                <a:off x="8000546" y="3141280"/>
                <a:ext cx="182920" cy="5795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0" name="文字方塊 69">
                <a:extLst>
                  <a:ext uri="{FF2B5EF4-FFF2-40B4-BE49-F238E27FC236}">
                    <a16:creationId xmlns:a16="http://schemas.microsoft.com/office/drawing/2014/main" id="{0EA9A862-A466-4B5A-919C-520F61F6D569}"/>
                  </a:ext>
                </a:extLst>
              </p:cNvPr>
              <p:cNvSpPr txBox="1"/>
              <p:nvPr/>
            </p:nvSpPr>
            <p:spPr>
              <a:xfrm>
                <a:off x="6860809" y="3959508"/>
                <a:ext cx="1335765" cy="246221"/>
              </a:xfrm>
              <a:prstGeom prst="rect">
                <a:avLst/>
              </a:prstGeom>
              <a:noFill/>
            </p:spPr>
            <p:txBody>
              <a:bodyPr wrap="square" rtlCol="0">
                <a:spAutoFit/>
              </a:bodyPr>
              <a:lstStyle/>
              <a:p>
                <a:r>
                  <a:rPr lang="en-US" altLang="zh-TW" sz="1000" dirty="0"/>
                  <a:t>Image height</a:t>
                </a:r>
                <a:endParaRPr lang="zh-TW" altLang="en-US" sz="1000" dirty="0"/>
              </a:p>
            </p:txBody>
          </p:sp>
          <p:sp>
            <p:nvSpPr>
              <p:cNvPr id="71" name="文字方塊 70">
                <a:extLst>
                  <a:ext uri="{FF2B5EF4-FFF2-40B4-BE49-F238E27FC236}">
                    <a16:creationId xmlns:a16="http://schemas.microsoft.com/office/drawing/2014/main" id="{7C8C34CE-1962-4288-9D48-964D271CB365}"/>
                  </a:ext>
                </a:extLst>
              </p:cNvPr>
              <p:cNvSpPr txBox="1"/>
              <p:nvPr/>
            </p:nvSpPr>
            <p:spPr>
              <a:xfrm>
                <a:off x="7728072" y="4632929"/>
                <a:ext cx="1335765" cy="246221"/>
              </a:xfrm>
              <a:prstGeom prst="rect">
                <a:avLst/>
              </a:prstGeom>
              <a:noFill/>
            </p:spPr>
            <p:txBody>
              <a:bodyPr wrap="square" rtlCol="0">
                <a:spAutoFit/>
              </a:bodyPr>
              <a:lstStyle/>
              <a:p>
                <a:r>
                  <a:rPr lang="en-US" altLang="zh-TW" sz="1000" dirty="0"/>
                  <a:t>Image width</a:t>
                </a:r>
                <a:endParaRPr lang="zh-TW" altLang="en-US" sz="1000" dirty="0"/>
              </a:p>
            </p:txBody>
          </p:sp>
          <p:sp>
            <p:nvSpPr>
              <p:cNvPr id="72" name="文字方塊 71">
                <a:extLst>
                  <a:ext uri="{FF2B5EF4-FFF2-40B4-BE49-F238E27FC236}">
                    <a16:creationId xmlns:a16="http://schemas.microsoft.com/office/drawing/2014/main" id="{A8E21CBD-80F6-4EC6-9F60-FA7C9BEB0AF5}"/>
                  </a:ext>
                </a:extLst>
              </p:cNvPr>
              <p:cNvSpPr txBox="1"/>
              <p:nvPr/>
            </p:nvSpPr>
            <p:spPr>
              <a:xfrm>
                <a:off x="7647035" y="3138065"/>
                <a:ext cx="1335765" cy="246221"/>
              </a:xfrm>
              <a:prstGeom prst="rect">
                <a:avLst/>
              </a:prstGeom>
              <a:noFill/>
            </p:spPr>
            <p:txBody>
              <a:bodyPr wrap="square" rtlCol="0">
                <a:spAutoFit/>
              </a:bodyPr>
              <a:lstStyle/>
              <a:p>
                <a:r>
                  <a:rPr lang="en-US" altLang="zh-TW" sz="1000" dirty="0"/>
                  <a:t>frame = 0 ~ 50</a:t>
                </a:r>
                <a:endParaRPr lang="zh-TW" altLang="en-US" sz="1000" dirty="0"/>
              </a:p>
            </p:txBody>
          </p:sp>
        </p:grpSp>
      </p:grpSp>
      <p:sp>
        <p:nvSpPr>
          <p:cNvPr id="85" name="箭號: 向右 84">
            <a:extLst>
              <a:ext uri="{FF2B5EF4-FFF2-40B4-BE49-F238E27FC236}">
                <a16:creationId xmlns:a16="http://schemas.microsoft.com/office/drawing/2014/main" id="{6BED9AF3-D53D-4914-8582-A6EC78646F1F}"/>
              </a:ext>
            </a:extLst>
          </p:cNvPr>
          <p:cNvSpPr/>
          <p:nvPr/>
        </p:nvSpPr>
        <p:spPr>
          <a:xfrm>
            <a:off x="5591177" y="3150280"/>
            <a:ext cx="1229059" cy="207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 name="直線接點 2">
            <a:extLst>
              <a:ext uri="{FF2B5EF4-FFF2-40B4-BE49-F238E27FC236}">
                <a16:creationId xmlns:a16="http://schemas.microsoft.com/office/drawing/2014/main" id="{E4BE17E7-97A7-4380-8455-EA28A880BE12}"/>
              </a:ext>
            </a:extLst>
          </p:cNvPr>
          <p:cNvCxnSpPr/>
          <p:nvPr/>
        </p:nvCxnSpPr>
        <p:spPr>
          <a:xfrm>
            <a:off x="4423710" y="3212909"/>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E21EBE11-5E69-4B32-A6F4-F11E35460F30}"/>
              </a:ext>
            </a:extLst>
          </p:cNvPr>
          <p:cNvCxnSpPr/>
          <p:nvPr/>
        </p:nvCxnSpPr>
        <p:spPr>
          <a:xfrm>
            <a:off x="4903637" y="2964831"/>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A192D6CF-496E-43B6-BED5-7EC70AEB6C85}"/>
              </a:ext>
            </a:extLst>
          </p:cNvPr>
          <p:cNvCxnSpPr>
            <a:cxnSpLocks/>
          </p:cNvCxnSpPr>
          <p:nvPr/>
        </p:nvCxnSpPr>
        <p:spPr>
          <a:xfrm flipV="1">
            <a:off x="4544014" y="2858512"/>
            <a:ext cx="493183" cy="267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AB2D6AC4-5CC8-4749-AA22-5022ED8F22DC}"/>
              </a:ext>
            </a:extLst>
          </p:cNvPr>
          <p:cNvCxnSpPr>
            <a:cxnSpLocks/>
          </p:cNvCxnSpPr>
          <p:nvPr/>
        </p:nvCxnSpPr>
        <p:spPr>
          <a:xfrm flipV="1">
            <a:off x="4547386" y="2975764"/>
            <a:ext cx="474722" cy="2509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84728518-76D9-48BE-86F7-52133FF589BD}"/>
              </a:ext>
            </a:extLst>
          </p:cNvPr>
          <p:cNvCxnSpPr>
            <a:cxnSpLocks/>
          </p:cNvCxnSpPr>
          <p:nvPr/>
        </p:nvCxnSpPr>
        <p:spPr>
          <a:xfrm flipV="1">
            <a:off x="4420206" y="2846884"/>
            <a:ext cx="493183" cy="267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289690A0-ACDD-4422-9BC1-D5909D412B40}"/>
              </a:ext>
            </a:extLst>
          </p:cNvPr>
          <p:cNvCxnSpPr/>
          <p:nvPr/>
        </p:nvCxnSpPr>
        <p:spPr>
          <a:xfrm>
            <a:off x="4422619" y="3101387"/>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2DAB7484-844A-4112-9FE3-670DB4CBBE8A}"/>
              </a:ext>
            </a:extLst>
          </p:cNvPr>
          <p:cNvCxnSpPr>
            <a:cxnSpLocks/>
          </p:cNvCxnSpPr>
          <p:nvPr/>
        </p:nvCxnSpPr>
        <p:spPr>
          <a:xfrm flipV="1">
            <a:off x="4428764" y="3115407"/>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C80FA1A6-8589-41A8-B06F-11436DB5C996}"/>
              </a:ext>
            </a:extLst>
          </p:cNvPr>
          <p:cNvCxnSpPr>
            <a:cxnSpLocks/>
          </p:cNvCxnSpPr>
          <p:nvPr/>
        </p:nvCxnSpPr>
        <p:spPr>
          <a:xfrm flipV="1">
            <a:off x="4546828" y="3120655"/>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A89A9161-90AF-4F68-A401-D014850D8F79}"/>
              </a:ext>
            </a:extLst>
          </p:cNvPr>
          <p:cNvCxnSpPr/>
          <p:nvPr/>
        </p:nvCxnSpPr>
        <p:spPr>
          <a:xfrm>
            <a:off x="4903243" y="2849084"/>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953C3D62-4080-4999-A5B9-74124E8AA6CB}"/>
              </a:ext>
            </a:extLst>
          </p:cNvPr>
          <p:cNvCxnSpPr>
            <a:cxnSpLocks/>
          </p:cNvCxnSpPr>
          <p:nvPr/>
        </p:nvCxnSpPr>
        <p:spPr>
          <a:xfrm flipV="1">
            <a:off x="4909388" y="2863104"/>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8BA317C6-7D62-4C98-A146-7EB881EF0D84}"/>
              </a:ext>
            </a:extLst>
          </p:cNvPr>
          <p:cNvCxnSpPr>
            <a:cxnSpLocks/>
          </p:cNvCxnSpPr>
          <p:nvPr/>
        </p:nvCxnSpPr>
        <p:spPr>
          <a:xfrm flipV="1">
            <a:off x="5027452" y="2868352"/>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77FE38A1-9C0E-4A13-A248-F1A6503835DA}"/>
              </a:ext>
            </a:extLst>
          </p:cNvPr>
          <p:cNvCxnSpPr>
            <a:cxnSpLocks/>
          </p:cNvCxnSpPr>
          <p:nvPr/>
        </p:nvCxnSpPr>
        <p:spPr>
          <a:xfrm flipV="1">
            <a:off x="5004843" y="2743201"/>
            <a:ext cx="2183221" cy="165121"/>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CC66057A-BCF4-4F2E-BF87-B5D50DAEB9A1}"/>
              </a:ext>
            </a:extLst>
          </p:cNvPr>
          <p:cNvSpPr txBox="1"/>
          <p:nvPr/>
        </p:nvSpPr>
        <p:spPr>
          <a:xfrm>
            <a:off x="5423942" y="2345998"/>
            <a:ext cx="2047788" cy="461665"/>
          </a:xfrm>
          <a:prstGeom prst="rect">
            <a:avLst/>
          </a:prstGeom>
          <a:noFill/>
        </p:spPr>
        <p:txBody>
          <a:bodyPr wrap="square" rtlCol="0">
            <a:spAutoFit/>
          </a:bodyPr>
          <a:lstStyle/>
          <a:p>
            <a:r>
              <a:rPr lang="en-US" altLang="zh-TW" sz="1200" dirty="0"/>
              <a:t>Build one gaussian model at every pixel position</a:t>
            </a:r>
            <a:endParaRPr lang="zh-TW" altLang="en-US" sz="1200" dirty="0"/>
          </a:p>
        </p:txBody>
      </p:sp>
      <p:sp>
        <p:nvSpPr>
          <p:cNvPr id="98" name="文字方塊 97">
            <a:extLst>
              <a:ext uri="{FF2B5EF4-FFF2-40B4-BE49-F238E27FC236}">
                <a16:creationId xmlns:a16="http://schemas.microsoft.com/office/drawing/2014/main" id="{32AC615A-356D-47CC-8B9A-924D58AB14DF}"/>
              </a:ext>
            </a:extLst>
          </p:cNvPr>
          <p:cNvSpPr txBox="1"/>
          <p:nvPr/>
        </p:nvSpPr>
        <p:spPr>
          <a:xfrm>
            <a:off x="66250" y="5466651"/>
            <a:ext cx="2174949" cy="646331"/>
          </a:xfrm>
          <a:prstGeom prst="rect">
            <a:avLst/>
          </a:prstGeom>
          <a:noFill/>
        </p:spPr>
        <p:txBody>
          <a:bodyPr wrap="square" rtlCol="0">
            <a:spAutoFit/>
          </a:bodyPr>
          <a:lstStyle/>
          <a:p>
            <a:r>
              <a:rPr lang="en-US" altLang="zh-TW" sz="1200" dirty="0">
                <a:solidFill>
                  <a:schemeClr val="accent1"/>
                </a:solidFill>
              </a:rPr>
              <a:t>Ex:</a:t>
            </a:r>
          </a:p>
          <a:p>
            <a:r>
              <a:rPr lang="en-US" altLang="zh-TW" sz="1200" dirty="0">
                <a:solidFill>
                  <a:schemeClr val="accent1"/>
                </a:solidFill>
              </a:rPr>
              <a:t>Mean = 25</a:t>
            </a:r>
          </a:p>
          <a:p>
            <a:r>
              <a:rPr lang="en-US" altLang="zh-TW" sz="1200" dirty="0">
                <a:solidFill>
                  <a:schemeClr val="accent1"/>
                </a:solidFill>
              </a:rPr>
              <a:t>Std (standard deviation) = 3</a:t>
            </a:r>
            <a:endParaRPr lang="zh-TW" altLang="en-US" sz="1200" dirty="0">
              <a:solidFill>
                <a:schemeClr val="accent1"/>
              </a:solidFill>
            </a:endParaRPr>
          </a:p>
        </p:txBody>
      </p:sp>
      <p:sp>
        <p:nvSpPr>
          <p:cNvPr id="99" name="箭號: 向下 98">
            <a:extLst>
              <a:ext uri="{FF2B5EF4-FFF2-40B4-BE49-F238E27FC236}">
                <a16:creationId xmlns:a16="http://schemas.microsoft.com/office/drawing/2014/main" id="{846ECC0D-CE64-4220-82E2-C083EB6945FB}"/>
              </a:ext>
            </a:extLst>
          </p:cNvPr>
          <p:cNvSpPr/>
          <p:nvPr/>
        </p:nvSpPr>
        <p:spPr>
          <a:xfrm>
            <a:off x="4282483" y="4294470"/>
            <a:ext cx="154996" cy="1911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文字方塊 99">
            <a:extLst>
              <a:ext uri="{FF2B5EF4-FFF2-40B4-BE49-F238E27FC236}">
                <a16:creationId xmlns:a16="http://schemas.microsoft.com/office/drawing/2014/main" id="{0274BE41-B80C-4709-B755-592ABFC1B969}"/>
              </a:ext>
            </a:extLst>
          </p:cNvPr>
          <p:cNvSpPr txBox="1"/>
          <p:nvPr/>
        </p:nvSpPr>
        <p:spPr>
          <a:xfrm>
            <a:off x="4440246" y="4233928"/>
            <a:ext cx="3445422" cy="276999"/>
          </a:xfrm>
          <a:prstGeom prst="rect">
            <a:avLst/>
          </a:prstGeom>
          <a:noFill/>
        </p:spPr>
        <p:txBody>
          <a:bodyPr wrap="square" rtlCol="0">
            <a:spAutoFit/>
          </a:bodyPr>
          <a:lstStyle/>
          <a:p>
            <a:r>
              <a:rPr lang="en-US" altLang="zh-TW" sz="1200" dirty="0"/>
              <a:t>Output: w x h gaussian models (mean and std)</a:t>
            </a:r>
            <a:endParaRPr lang="zh-TW" alt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body" idx="1"/>
          </p:nvPr>
        </p:nvSpPr>
        <p:spPr>
          <a:xfrm>
            <a:off x="-1" y="369158"/>
            <a:ext cx="9086658" cy="4351200"/>
          </a:xfrm>
          <a:prstGeom prst="rect">
            <a:avLst/>
          </a:prstGeom>
          <a:noFill/>
          <a:ln>
            <a:noFill/>
          </a:ln>
        </p:spPr>
        <p:txBody>
          <a:bodyPr spcFirstLastPara="1" wrap="square" lIns="91425" tIns="45700" rIns="91425" bIns="45700" anchor="t" anchorCtr="0">
            <a:noAutofit/>
          </a:bodyPr>
          <a:lstStyle/>
          <a:p>
            <a:pPr marL="342900" lvl="0" algn="l" rtl="0">
              <a:lnSpc>
                <a:spcPct val="150000"/>
              </a:lnSpc>
              <a:spcBef>
                <a:spcPts val="0"/>
              </a:spcBef>
              <a:spcAft>
                <a:spcPts val="0"/>
              </a:spcAft>
              <a:buSzPts val="2000"/>
              <a:buFont typeface="Wingdings" panose="05000000000000000000" pitchFamily="2" charset="2"/>
              <a:buChar char=""/>
            </a:pPr>
            <a:r>
              <a:rPr lang="en-US" dirty="0"/>
              <a:t>Hint </a:t>
            </a:r>
            <a:r>
              <a:rPr lang="en-US"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(1) Convert video frames to </a:t>
            </a:r>
            <a:r>
              <a:rPr lang="en-US" altLang="zh-TW" sz="2000" dirty="0">
                <a:solidFill>
                  <a:srgbClr val="FF0000"/>
                </a:solidFill>
                <a:latin typeface="Calibri" panose="020F0502020204030204" pitchFamily="34" charset="0"/>
                <a:cs typeface="Calibri" panose="020F0502020204030204" pitchFamily="34" charset="0"/>
              </a:rPr>
              <a:t>gray</a:t>
            </a:r>
          </a:p>
          <a:p>
            <a:pPr marL="1435100" lvl="4" indent="-368300" algn="l" rtl="0">
              <a:lnSpc>
                <a:spcPct val="100000"/>
              </a:lnSpc>
              <a:spcBef>
                <a:spcPts val="0"/>
              </a:spcBef>
              <a:spcAft>
                <a:spcPts val="0"/>
              </a:spcAft>
              <a:buSzPts val="2000"/>
              <a:buNone/>
            </a:pPr>
            <a:r>
              <a:rPr lang="en-US" altLang="zh-TW" sz="2000" dirty="0">
                <a:latin typeface="Calibri" panose="020F0502020204030204" pitchFamily="34" charset="0"/>
                <a:cs typeface="Calibri" panose="020F0502020204030204" pitchFamily="34" charset="0"/>
              </a:rPr>
              <a:t>(2) For every pixels in video from 0~50 frames, build a </a:t>
            </a:r>
            <a:r>
              <a:rPr lang="en-US" altLang="zh-TW" sz="2000" dirty="0">
                <a:solidFill>
                  <a:srgbClr val="FF0000"/>
                </a:solidFill>
                <a:latin typeface="Calibri" panose="020F0502020204030204" pitchFamily="34" charset="0"/>
                <a:cs typeface="Calibri" panose="020F0502020204030204" pitchFamily="34" charset="0"/>
              </a:rPr>
              <a:t>gaussian model</a:t>
            </a:r>
            <a:r>
              <a:rPr lang="en-US" altLang="zh-TW" sz="2000" dirty="0">
                <a:latin typeface="Calibri" panose="020F0502020204030204" pitchFamily="34" charset="0"/>
                <a:cs typeface="Calibri" panose="020F0502020204030204" pitchFamily="34" charset="0"/>
              </a:rPr>
              <a:t> with </a:t>
            </a:r>
            <a:r>
              <a:rPr lang="en-US" altLang="zh-TW" sz="2000" dirty="0">
                <a:solidFill>
                  <a:srgbClr val="FF0000"/>
                </a:solidFill>
                <a:latin typeface="Calibri" panose="020F0502020204030204" pitchFamily="34" charset="0"/>
                <a:cs typeface="Calibri" panose="020F0502020204030204" pitchFamily="34" charset="0"/>
              </a:rPr>
              <a:t>mean</a:t>
            </a:r>
            <a:r>
              <a:rPr lang="en-US" altLang="zh-TW" sz="2000" dirty="0">
                <a:latin typeface="Calibri" panose="020F0502020204030204" pitchFamily="34" charset="0"/>
                <a:cs typeface="Calibri" panose="020F0502020204030204" pitchFamily="34" charset="0"/>
              </a:rPr>
              <a:t> and </a:t>
            </a:r>
            <a:r>
              <a:rPr lang="en-US" altLang="zh-TW" sz="2000" dirty="0">
                <a:solidFill>
                  <a:srgbClr val="FF0000"/>
                </a:solidFill>
                <a:latin typeface="Calibri" panose="020F0502020204030204" pitchFamily="34" charset="0"/>
                <a:cs typeface="Calibri" panose="020F0502020204030204" pitchFamily="34" charset="0"/>
              </a:rPr>
              <a:t>standard deviation </a:t>
            </a:r>
            <a:r>
              <a:rPr lang="en-US" altLang="zh-TW" sz="2000" dirty="0">
                <a:latin typeface="Calibri" panose="020F0502020204030204" pitchFamily="34" charset="0"/>
                <a:cs typeface="Calibri" panose="020F0502020204030204" pitchFamily="34" charset="0"/>
              </a:rPr>
              <a:t>(if standard deviation is less then 5, set to 5)</a:t>
            </a:r>
          </a:p>
          <a:p>
            <a:pPr marL="1423988" lvl="4" indent="-357188" algn="l" rtl="0">
              <a:lnSpc>
                <a:spcPct val="100000"/>
              </a:lnSpc>
              <a:spcBef>
                <a:spcPts val="0"/>
              </a:spcBef>
              <a:spcAft>
                <a:spcPts val="0"/>
              </a:spcAft>
              <a:buSzPts val="2000"/>
              <a:buNone/>
            </a:pPr>
            <a:r>
              <a:rPr lang="en-US" altLang="zh-TW" sz="2000" dirty="0">
                <a:latin typeface="Calibri" panose="020F0502020204030204" pitchFamily="34" charset="0"/>
                <a:cs typeface="Calibri" panose="020F0502020204030204" pitchFamily="34" charset="0"/>
              </a:rPr>
              <a:t>(3) For frame &gt; 50, test every frame pixels with respective gaussian model. If </a:t>
            </a:r>
            <a:r>
              <a:rPr lang="en-US" altLang="zh-TW" sz="2000" dirty="0">
                <a:solidFill>
                  <a:srgbClr val="FF0000"/>
                </a:solidFill>
                <a:latin typeface="Calibri" panose="020F0502020204030204" pitchFamily="34" charset="0"/>
                <a:cs typeface="Calibri" panose="020F0502020204030204" pitchFamily="34" charset="0"/>
              </a:rPr>
              <a:t>gray value difference </a:t>
            </a:r>
            <a:r>
              <a:rPr lang="en-US" altLang="zh-TW" sz="2000" dirty="0">
                <a:latin typeface="Calibri" panose="020F0502020204030204" pitchFamily="34" charset="0"/>
                <a:cs typeface="Calibri" panose="020F0502020204030204" pitchFamily="34" charset="0"/>
              </a:rPr>
              <a:t>between testing pixel and gaussian mean is larger than </a:t>
            </a:r>
            <a:r>
              <a:rPr lang="en-US" altLang="zh-TW" sz="2000" dirty="0">
                <a:solidFill>
                  <a:srgbClr val="FF0000"/>
                </a:solidFill>
                <a:latin typeface="Calibri" panose="020F0502020204030204" pitchFamily="34" charset="0"/>
                <a:cs typeface="Calibri" panose="020F0502020204030204" pitchFamily="34" charset="0"/>
              </a:rPr>
              <a:t>5 times standard deviation</a:t>
            </a:r>
            <a:r>
              <a:rPr lang="en-US" altLang="zh-TW" sz="2000" dirty="0">
                <a:latin typeface="Calibri" panose="020F0502020204030204" pitchFamily="34" charset="0"/>
                <a:cs typeface="Calibri" panose="020F0502020204030204" pitchFamily="34" charset="0"/>
              </a:rPr>
              <a:t>, set testing pixel to 255 (foreground, white), 0 (background, black) otherwise.</a:t>
            </a:r>
            <a:endParaRPr lang="en-US" dirty="0">
              <a:latin typeface="Calibri" panose="020F0502020204030204" pitchFamily="34" charset="0"/>
              <a:cs typeface="Calibri" panose="020F0502020204030204" pitchFamily="34" charset="0"/>
            </a:endParaRPr>
          </a:p>
          <a:p>
            <a:pPr marL="342900" lvl="0" indent="-355600" algn="l" rtl="0">
              <a:lnSpc>
                <a:spcPct val="100000"/>
              </a:lnSpc>
              <a:spcBef>
                <a:spcPts val="0"/>
              </a:spcBef>
              <a:spcAft>
                <a:spcPts val="0"/>
              </a:spcAft>
              <a:buSzPts val="2000"/>
            </a:pPr>
            <a:r>
              <a:rPr lang="en-US" dirty="0"/>
              <a:t>Demo video:</a:t>
            </a:r>
            <a:endParaRPr dirty="0"/>
          </a:p>
        </p:txBody>
      </p:sp>
      <p:sp>
        <p:nvSpPr>
          <p:cNvPr id="121" name="Google Shape;121;p6"/>
          <p:cNvSpPr txBox="1">
            <a:spLocks noGrp="1"/>
          </p:cNvSpPr>
          <p:nvPr>
            <p:ph type="title"/>
          </p:nvPr>
        </p:nvSpPr>
        <p:spPr>
          <a:xfrm>
            <a:off x="-1" y="55571"/>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sz="2000" b="1" dirty="0">
                <a:latin typeface="Calibri" panose="020F0502020204030204" pitchFamily="34" charset="0"/>
                <a:ea typeface="Times New Roman"/>
                <a:cs typeface="Calibri" panose="020F0502020204030204" pitchFamily="34" charset="0"/>
                <a:sym typeface="Times New Roman"/>
              </a:rPr>
              <a:t>1. (20%) Background Subtraction: Simple Gaussian Model </a:t>
            </a:r>
            <a:r>
              <a:rPr lang="en-US" sz="2000" b="1" dirty="0">
                <a:solidFill>
                  <a:schemeClr val="tx1"/>
                </a:solidFill>
                <a:latin typeface="Calibri" panose="020F0502020204030204" pitchFamily="34" charset="0"/>
                <a:ea typeface="Times New Roman"/>
                <a:cs typeface="Calibri" panose="020F0502020204030204" pitchFamily="34" charset="0"/>
                <a:sym typeface="Times New Roman"/>
              </a:rPr>
              <a:t>(2/2)</a:t>
            </a:r>
            <a:r>
              <a:rPr lang="en-US" sz="2000" b="1" dirty="0">
                <a:solidFill>
                  <a:srgbClr val="FF0000"/>
                </a:solidFill>
                <a:latin typeface="Calibri" panose="020F0502020204030204" pitchFamily="34" charset="0"/>
                <a:ea typeface="Times New Roman"/>
                <a:cs typeface="Calibri" panose="020F0502020204030204" pitchFamily="34" charset="0"/>
                <a:sym typeface="Times New Roman"/>
              </a:rPr>
              <a:t>     </a:t>
            </a:r>
            <a:r>
              <a:rPr lang="en-US" sz="2000" b="1" dirty="0">
                <a:latin typeface="Calibri" panose="020F0502020204030204" pitchFamily="34" charset="0"/>
                <a:ea typeface="Times New Roman"/>
                <a:cs typeface="Calibri" panose="020F0502020204030204" pitchFamily="34" charset="0"/>
                <a:sym typeface="Times New Roman"/>
              </a:rPr>
              <a:t>  </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出題：Brian</a:t>
            </a:r>
            <a:r>
              <a:rPr lang="en-US" sz="2000" dirty="0">
                <a:latin typeface="Calibri" panose="020F0502020204030204" pitchFamily="34" charset="0"/>
                <a:cs typeface="Calibri" panose="020F0502020204030204" pitchFamily="34" charset="0"/>
              </a:rPr>
              <a:t>)</a:t>
            </a:r>
            <a:endParaRPr sz="2000" b="1" dirty="0">
              <a:latin typeface="Calibri" panose="020F0502020204030204" pitchFamily="34" charset="0"/>
              <a:ea typeface="Times New Roman"/>
              <a:cs typeface="Calibri" panose="020F0502020204030204" pitchFamily="34" charset="0"/>
              <a:sym typeface="Times New Roman"/>
            </a:endParaRPr>
          </a:p>
        </p:txBody>
      </p:sp>
      <p:sp>
        <p:nvSpPr>
          <p:cNvPr id="122" name="Google Shape;122;p6"/>
          <p:cNvSpPr txBox="1">
            <a:spLocks noGrp="1"/>
          </p:cNvSpPr>
          <p:nvPr>
            <p:ph type="sldNum" idx="12"/>
          </p:nvPr>
        </p:nvSpPr>
        <p:spPr>
          <a:xfrm>
            <a:off x="6400802" y="6496842"/>
            <a:ext cx="274319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4</a:t>
            </a:fld>
            <a:endParaRPr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18680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b="1" dirty="0">
                <a:latin typeface="Calibri" panose="020F0502020204030204" pitchFamily="34" charset="0"/>
                <a:ea typeface="Times New Roman"/>
                <a:cs typeface="Calibri" panose="020F0502020204030204" pitchFamily="34" charset="0"/>
                <a:sym typeface="Times New Roman"/>
              </a:rPr>
              <a:t>2. (20%) Optical Flow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出題：Kevin</a:t>
            </a:r>
            <a:r>
              <a:rPr lang="en-US" altLang="zh-TW" sz="2000" dirty="0">
                <a:latin typeface="Calibri" panose="020F0502020204030204" pitchFamily="34" charset="0"/>
                <a:cs typeface="Calibri" panose="020F0502020204030204" pitchFamily="34" charset="0"/>
              </a:rPr>
              <a:t>)</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2400"/>
              <a:buNone/>
            </a:pPr>
            <a:r>
              <a:rPr lang="en-US" dirty="0"/>
              <a:t>2.1 Preprocessing (10%)</a:t>
            </a:r>
            <a:endParaRPr dirty="0"/>
          </a:p>
          <a:p>
            <a:pPr marL="0" lvl="1" indent="0" algn="l" rtl="0">
              <a:lnSpc>
                <a:spcPct val="150000"/>
              </a:lnSpc>
              <a:spcBef>
                <a:spcPts val="375"/>
              </a:spcBef>
              <a:spcAft>
                <a:spcPts val="0"/>
              </a:spcAft>
              <a:buSzPts val="2400"/>
              <a:buNone/>
            </a:pPr>
            <a:r>
              <a:rPr lang="en-US" sz="2000" dirty="0">
                <a:latin typeface="Arial"/>
                <a:ea typeface="Arial"/>
                <a:cs typeface="Arial"/>
                <a:sym typeface="Arial"/>
              </a:rPr>
              <a:t>2.2 Video tracking (10%)</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5</a:t>
            </a:fld>
            <a:endParaRPr sz="900">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sldNum" idx="12"/>
          </p:nvPr>
        </p:nvSpPr>
        <p:spPr>
          <a:xfrm>
            <a:off x="7086601"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6</a:t>
            </a:fld>
            <a:endParaRPr sz="900">
              <a:solidFill>
                <a:srgbClr val="888888"/>
              </a:solidFill>
              <a:latin typeface="Calibri"/>
              <a:ea typeface="Calibri"/>
              <a:cs typeface="Calibri"/>
              <a:sym typeface="Calibri"/>
            </a:endParaRPr>
          </a:p>
        </p:txBody>
      </p:sp>
      <p:sp>
        <p:nvSpPr>
          <p:cNvPr id="137" name="Google Shape;137;p8"/>
          <p:cNvSpPr txBox="1">
            <a:spLocks noGrp="1"/>
          </p:cNvSpPr>
          <p:nvPr>
            <p:ph type="body" idx="1"/>
          </p:nvPr>
        </p:nvSpPr>
        <p:spPr>
          <a:xfrm>
            <a:off x="23147" y="544736"/>
            <a:ext cx="9062207" cy="3263400"/>
          </a:xfrm>
          <a:prstGeom prst="rect">
            <a:avLst/>
          </a:prstGeom>
          <a:noFill/>
          <a:ln>
            <a:noFill/>
          </a:ln>
        </p:spPr>
        <p:txBody>
          <a:bodyPr spcFirstLastPara="1" wrap="square" lIns="68550" tIns="34275" rIns="68550" bIns="34275" anchor="t" anchorCtr="0">
            <a:noAutofit/>
          </a:bodyPr>
          <a:lstStyle/>
          <a:p>
            <a:pPr marL="411163" lvl="0" algn="l" rtl="0">
              <a:lnSpc>
                <a:spcPct val="100000"/>
              </a:lnSpc>
              <a:spcBef>
                <a:spcPts val="0"/>
              </a:spcBef>
              <a:spcAft>
                <a:spcPts val="0"/>
              </a:spcAft>
              <a:buSzPts val="2000"/>
            </a:pPr>
            <a:r>
              <a:rPr lang="en-US" dirty="0"/>
              <a:t>Given a video: opticalFlow.mp4</a:t>
            </a:r>
            <a:endParaRPr dirty="0"/>
          </a:p>
          <a:p>
            <a:pPr marL="411163" lvl="0" indent="-342900" algn="l" rtl="0">
              <a:lnSpc>
                <a:spcPct val="100000"/>
              </a:lnSpc>
              <a:spcBef>
                <a:spcPts val="450"/>
              </a:spcBef>
              <a:spcAft>
                <a:spcPts val="0"/>
              </a:spcAft>
              <a:buSzPts val="2000"/>
            </a:pPr>
            <a:r>
              <a:rPr lang="en-US" dirty="0">
                <a:latin typeface="Arial"/>
                <a:ea typeface="Arial"/>
                <a:cs typeface="Arial"/>
                <a:sym typeface="Arial"/>
              </a:rPr>
              <a:t>Q: Click the button to show the </a:t>
            </a:r>
            <a:r>
              <a:rPr lang="en-US" dirty="0">
                <a:solidFill>
                  <a:srgbClr val="FF0000"/>
                </a:solidFill>
                <a:latin typeface="Arial"/>
                <a:ea typeface="Arial"/>
                <a:cs typeface="Arial"/>
                <a:sym typeface="Arial"/>
              </a:rPr>
              <a:t>square boundary with red cross mark </a:t>
            </a:r>
            <a:r>
              <a:rPr lang="en-US" dirty="0">
                <a:solidFill>
                  <a:schemeClr val="dk1"/>
                </a:solidFill>
                <a:latin typeface="Arial"/>
                <a:ea typeface="Arial"/>
                <a:cs typeface="Arial"/>
                <a:sym typeface="Arial"/>
              </a:rPr>
              <a:t>(</a:t>
            </a:r>
            <a:r>
              <a:rPr lang="en-US" dirty="0">
                <a:solidFill>
                  <a:srgbClr val="FF0000"/>
                </a:solidFill>
                <a:latin typeface="Arial"/>
                <a:ea typeface="Arial"/>
                <a:cs typeface="Arial"/>
                <a:sym typeface="Arial"/>
              </a:rPr>
              <a:t>not red filled</a:t>
            </a:r>
            <a:r>
              <a:rPr lang="en-US" dirty="0">
                <a:solidFill>
                  <a:schemeClr val="dk1"/>
                </a:solidFill>
                <a:latin typeface="Arial"/>
                <a:ea typeface="Arial"/>
                <a:cs typeface="Arial"/>
                <a:sym typeface="Arial"/>
              </a:rPr>
              <a:t> like the ex. image).</a:t>
            </a:r>
            <a:endParaRPr dirty="0">
              <a:solidFill>
                <a:schemeClr val="dk1"/>
              </a:solidFill>
              <a:latin typeface="Arial"/>
              <a:ea typeface="Arial"/>
              <a:cs typeface="Arial"/>
              <a:sym typeface="Arial"/>
            </a:endParaRPr>
          </a:p>
        </p:txBody>
      </p:sp>
      <p:sp>
        <p:nvSpPr>
          <p:cNvPr id="138" name="Google Shape;138;p8"/>
          <p:cNvSpPr txBox="1"/>
          <p:nvPr/>
        </p:nvSpPr>
        <p:spPr>
          <a:xfrm>
            <a:off x="23147" y="2410910"/>
            <a:ext cx="840558"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350"/>
              <a:buFont typeface="Arial"/>
              <a:buNone/>
            </a:pPr>
            <a:r>
              <a:rPr lang="en-US" sz="1350" b="0" i="0" u="none" strike="noStrike" cap="none">
                <a:solidFill>
                  <a:srgbClr val="FF0000"/>
                </a:solidFill>
                <a:latin typeface="Arial"/>
                <a:ea typeface="Arial"/>
                <a:cs typeface="Arial"/>
                <a:sym typeface="Arial"/>
              </a:rPr>
              <a:t>Ex:</a:t>
            </a:r>
            <a:endParaRPr sz="1350" b="0" i="0" u="none" strike="noStrike" cap="none">
              <a:solidFill>
                <a:srgbClr val="FF0000"/>
              </a:solidFill>
              <a:latin typeface="Arial"/>
              <a:ea typeface="Arial"/>
              <a:cs typeface="Arial"/>
              <a:sym typeface="Arial"/>
            </a:endParaRPr>
          </a:p>
        </p:txBody>
      </p:sp>
      <p:pic>
        <p:nvPicPr>
          <p:cNvPr id="142" name="Google Shape;142;p8"/>
          <p:cNvPicPr preferRelativeResize="0"/>
          <p:nvPr/>
        </p:nvPicPr>
        <p:blipFill rotWithShape="1">
          <a:blip r:embed="rId3">
            <a:alphaModFix/>
          </a:blip>
          <a:srcRect/>
          <a:stretch/>
        </p:blipFill>
        <p:spPr>
          <a:xfrm>
            <a:off x="212433" y="3090604"/>
            <a:ext cx="4044536" cy="2811543"/>
          </a:xfrm>
          <a:prstGeom prst="rect">
            <a:avLst/>
          </a:prstGeom>
          <a:noFill/>
          <a:ln>
            <a:noFill/>
          </a:ln>
        </p:spPr>
      </p:pic>
      <p:cxnSp>
        <p:nvCxnSpPr>
          <p:cNvPr id="143" name="Google Shape;143;p8"/>
          <p:cNvCxnSpPr/>
          <p:nvPr/>
        </p:nvCxnSpPr>
        <p:spPr>
          <a:xfrm>
            <a:off x="228661" y="3090604"/>
            <a:ext cx="594066" cy="0"/>
          </a:xfrm>
          <a:prstGeom prst="straightConnector1">
            <a:avLst/>
          </a:prstGeom>
          <a:noFill/>
          <a:ln w="50800" cap="flat" cmpd="sng">
            <a:solidFill>
              <a:srgbClr val="FF0000"/>
            </a:solidFill>
            <a:prstDash val="solid"/>
            <a:round/>
            <a:headEnd type="none" w="sm" len="sm"/>
            <a:tailEnd type="triangle" w="med" len="med"/>
          </a:ln>
        </p:spPr>
      </p:cxnSp>
      <p:cxnSp>
        <p:nvCxnSpPr>
          <p:cNvPr id="144" name="Google Shape;144;p8"/>
          <p:cNvCxnSpPr/>
          <p:nvPr/>
        </p:nvCxnSpPr>
        <p:spPr>
          <a:xfrm flipH="1">
            <a:off x="228661" y="3090604"/>
            <a:ext cx="6288" cy="497775"/>
          </a:xfrm>
          <a:prstGeom prst="straightConnector1">
            <a:avLst/>
          </a:prstGeom>
          <a:noFill/>
          <a:ln w="50800" cap="flat" cmpd="sng">
            <a:solidFill>
              <a:srgbClr val="FF0000"/>
            </a:solidFill>
            <a:prstDash val="solid"/>
            <a:round/>
            <a:headEnd type="none" w="sm" len="sm"/>
            <a:tailEnd type="triangle" w="med" len="med"/>
          </a:ln>
        </p:spPr>
      </p:cxnSp>
      <p:sp>
        <p:nvSpPr>
          <p:cNvPr id="145" name="Google Shape;145;p8"/>
          <p:cNvSpPr txBox="1"/>
          <p:nvPr/>
        </p:nvSpPr>
        <p:spPr>
          <a:xfrm>
            <a:off x="678282" y="2765460"/>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x</a:t>
            </a:r>
            <a:endParaRPr sz="1050" b="0" i="0" u="none" strike="noStrike" cap="none">
              <a:solidFill>
                <a:srgbClr val="FF0000"/>
              </a:solidFill>
              <a:latin typeface="Arial"/>
              <a:ea typeface="Arial"/>
              <a:cs typeface="Arial"/>
              <a:sym typeface="Arial"/>
            </a:endParaRPr>
          </a:p>
        </p:txBody>
      </p:sp>
      <p:sp>
        <p:nvSpPr>
          <p:cNvPr id="146" name="Google Shape;146;p8"/>
          <p:cNvSpPr txBox="1"/>
          <p:nvPr/>
        </p:nvSpPr>
        <p:spPr>
          <a:xfrm>
            <a:off x="-59272" y="3339491"/>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y</a:t>
            </a:r>
            <a:endParaRPr sz="1050" b="0" i="0" u="none" strike="noStrike" cap="none">
              <a:solidFill>
                <a:srgbClr val="FF0000"/>
              </a:solidFill>
              <a:latin typeface="Arial"/>
              <a:ea typeface="Arial"/>
              <a:cs typeface="Arial"/>
              <a:sym typeface="Arial"/>
            </a:endParaRPr>
          </a:p>
        </p:txBody>
      </p:sp>
      <p:sp>
        <p:nvSpPr>
          <p:cNvPr id="147" name="Google Shape;147;p8"/>
          <p:cNvSpPr txBox="1"/>
          <p:nvPr/>
        </p:nvSpPr>
        <p:spPr>
          <a:xfrm>
            <a:off x="-18560" y="2818125"/>
            <a:ext cx="46198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(0,0)</a:t>
            </a:r>
            <a:endParaRPr sz="1050" b="0" i="0" u="none" strike="noStrike" cap="none">
              <a:solidFill>
                <a:srgbClr val="FF0000"/>
              </a:solidFill>
              <a:latin typeface="Arial"/>
              <a:ea typeface="Arial"/>
              <a:cs typeface="Arial"/>
              <a:sym typeface="Arial"/>
            </a:endParaRPr>
          </a:p>
        </p:txBody>
      </p:sp>
      <p:pic>
        <p:nvPicPr>
          <p:cNvPr id="148" name="Google Shape;148;p8"/>
          <p:cNvPicPr preferRelativeResize="0"/>
          <p:nvPr/>
        </p:nvPicPr>
        <p:blipFill rotWithShape="1">
          <a:blip r:embed="rId4">
            <a:alphaModFix/>
          </a:blip>
          <a:srcRect/>
          <a:stretch/>
        </p:blipFill>
        <p:spPr>
          <a:xfrm>
            <a:off x="4718856" y="3117506"/>
            <a:ext cx="4398754" cy="2798035"/>
          </a:xfrm>
          <a:prstGeom prst="rect">
            <a:avLst/>
          </a:prstGeom>
          <a:noFill/>
          <a:ln>
            <a:noFill/>
          </a:ln>
        </p:spPr>
      </p:pic>
      <p:sp>
        <p:nvSpPr>
          <p:cNvPr id="149" name="Google Shape;149;p8"/>
          <p:cNvSpPr txBox="1"/>
          <p:nvPr/>
        </p:nvSpPr>
        <p:spPr>
          <a:xfrm>
            <a:off x="0" y="14313"/>
            <a:ext cx="9059311" cy="565699"/>
          </a:xfrm>
          <a:prstGeom prst="rect">
            <a:avLst/>
          </a:prstGeom>
          <a:noFill/>
          <a:ln>
            <a:noFill/>
          </a:ln>
        </p:spPr>
        <p:txBody>
          <a:bodyPr spcFirstLastPara="1" wrap="square" lIns="68550" tIns="68550" rIns="68550" bIns="68550" anchor="ctr" anchorCtr="0">
            <a:noAutofit/>
          </a:bodyPr>
          <a:lstStyle/>
          <a:p>
            <a:pPr lvl="0">
              <a:lnSpc>
                <a:spcPct val="90000"/>
              </a:lnSpc>
              <a:buClr>
                <a:schemeClr val="dk1"/>
              </a:buClr>
              <a:buSzPts val="2800"/>
            </a:pPr>
            <a:r>
              <a:rPr lang="en-US" sz="2800" b="1" i="0" u="none" strike="noStrike" cap="none" dirty="0">
                <a:solidFill>
                  <a:schemeClr val="dk1"/>
                </a:solidFill>
                <a:latin typeface="Arial"/>
                <a:ea typeface="Arial"/>
                <a:cs typeface="Arial"/>
                <a:sym typeface="Arial"/>
              </a:rPr>
              <a:t>2.1 Preprocessing (10%)				</a:t>
            </a:r>
            <a:r>
              <a:rPr lang="en-US" altLang="zh-TW" sz="1800" dirty="0">
                <a:solidFill>
                  <a:schemeClr val="dk1"/>
                </a:solidFill>
              </a:rPr>
              <a:t>(</a:t>
            </a:r>
            <a:r>
              <a:rPr lang="zh-TW" altLang="en-US" sz="1800" dirty="0">
                <a:solidFill>
                  <a:schemeClr val="dk1"/>
                </a:solidFill>
              </a:rPr>
              <a:t>出題：</a:t>
            </a:r>
            <a:r>
              <a:rPr lang="en-US" sz="1800" dirty="0">
                <a:solidFill>
                  <a:schemeClr val="dk1"/>
                </a:solidFill>
              </a:rPr>
              <a:t>Kevin)</a:t>
            </a:r>
            <a:endParaRPr sz="2800" i="0" u="none" strike="noStrike" cap="none" dirty="0">
              <a:solidFill>
                <a:schemeClr val="dk1"/>
              </a:solidFill>
              <a:latin typeface="Times New Roman"/>
              <a:ea typeface="Times New Roman"/>
              <a:cs typeface="Times New Roman"/>
              <a:sym typeface="Times New Roman"/>
            </a:endParaRPr>
          </a:p>
        </p:txBody>
      </p:sp>
      <p:grpSp>
        <p:nvGrpSpPr>
          <p:cNvPr id="2" name="群組 1"/>
          <p:cNvGrpSpPr/>
          <p:nvPr/>
        </p:nvGrpSpPr>
        <p:grpSpPr>
          <a:xfrm>
            <a:off x="5719092" y="1544870"/>
            <a:ext cx="1941119" cy="1116793"/>
            <a:chOff x="4354734" y="2830728"/>
            <a:chExt cx="1941119" cy="1116793"/>
          </a:xfrm>
        </p:grpSpPr>
        <p:pic>
          <p:nvPicPr>
            <p:cNvPr id="139" name="Google Shape;139;p8"/>
            <p:cNvPicPr preferRelativeResize="0"/>
            <p:nvPr/>
          </p:nvPicPr>
          <p:blipFill rotWithShape="1">
            <a:blip r:embed="rId5">
              <a:alphaModFix/>
            </a:blip>
            <a:srcRect/>
            <a:stretch/>
          </p:blipFill>
          <p:spPr>
            <a:xfrm>
              <a:off x="5465000" y="3251694"/>
              <a:ext cx="657225" cy="695827"/>
            </a:xfrm>
            <a:prstGeom prst="rect">
              <a:avLst/>
            </a:prstGeom>
            <a:noFill/>
            <a:ln>
              <a:noFill/>
            </a:ln>
          </p:spPr>
        </p:pic>
        <p:sp>
          <p:nvSpPr>
            <p:cNvPr id="140" name="Google Shape;140;p8"/>
            <p:cNvSpPr/>
            <p:nvPr/>
          </p:nvSpPr>
          <p:spPr>
            <a:xfrm rot="5400000">
              <a:off x="5729895" y="2913639"/>
              <a:ext cx="149436" cy="526678"/>
            </a:xfrm>
            <a:prstGeom prst="leftBrace">
              <a:avLst>
                <a:gd name="adj1" fmla="val 8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Arial"/>
                <a:ea typeface="Arial"/>
                <a:cs typeface="Arial"/>
                <a:sym typeface="Arial"/>
              </a:endParaRPr>
            </a:p>
          </p:txBody>
        </p:sp>
        <p:sp>
          <p:nvSpPr>
            <p:cNvPr id="141" name="Google Shape;141;p8"/>
            <p:cNvSpPr txBox="1"/>
            <p:nvPr/>
          </p:nvSpPr>
          <p:spPr>
            <a:xfrm>
              <a:off x="5070765" y="2830728"/>
              <a:ext cx="122508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window size: 11</a:t>
              </a:r>
              <a:endParaRPr sz="1050" b="0" i="0" u="none" strike="noStrike" cap="none" dirty="0">
                <a:solidFill>
                  <a:srgbClr val="000000"/>
                </a:solidFill>
                <a:latin typeface="Arial"/>
                <a:ea typeface="Arial"/>
                <a:cs typeface="Arial"/>
                <a:sym typeface="Arial"/>
              </a:endParaRPr>
            </a:p>
          </p:txBody>
        </p:sp>
        <p:sp>
          <p:nvSpPr>
            <p:cNvPr id="151" name="Google Shape;151;p8"/>
            <p:cNvSpPr txBox="1"/>
            <p:nvPr/>
          </p:nvSpPr>
          <p:spPr>
            <a:xfrm>
              <a:off x="4354734" y="3166013"/>
              <a:ext cx="1001745"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Center point</a:t>
              </a:r>
              <a:endParaRPr sz="1050" b="0" i="0" u="none" strike="noStrike" cap="none" dirty="0">
                <a:solidFill>
                  <a:srgbClr val="000000"/>
                </a:solidFill>
                <a:latin typeface="Arial"/>
                <a:ea typeface="Arial"/>
                <a:cs typeface="Arial"/>
                <a:sym typeface="Arial"/>
              </a:endParaRPr>
            </a:p>
          </p:txBody>
        </p:sp>
        <p:cxnSp>
          <p:nvCxnSpPr>
            <p:cNvPr id="152" name="Google Shape;152;p8"/>
            <p:cNvCxnSpPr>
              <a:stCxn id="151" idx="2"/>
            </p:cNvCxnSpPr>
            <p:nvPr/>
          </p:nvCxnSpPr>
          <p:spPr>
            <a:xfrm>
              <a:off x="4855606" y="3419929"/>
              <a:ext cx="938100" cy="179700"/>
            </a:xfrm>
            <a:prstGeom prst="straightConnector1">
              <a:avLst/>
            </a:prstGeom>
            <a:noFill/>
            <a:ln w="9525" cap="flat" cmpd="sng">
              <a:solidFill>
                <a:srgbClr val="EB792A"/>
              </a:solidFill>
              <a:prstDash val="solid"/>
              <a:round/>
              <a:headEnd type="none" w="sm" len="sm"/>
              <a:tailEnd type="triangle" w="med" len="med"/>
            </a:ln>
          </p:spPr>
        </p:cxnSp>
      </p:grpSp>
      <p:sp>
        <p:nvSpPr>
          <p:cNvPr id="153" name="Google Shape;153;p8"/>
          <p:cNvSpPr txBox="1"/>
          <p:nvPr/>
        </p:nvSpPr>
        <p:spPr>
          <a:xfrm>
            <a:off x="3491028" y="2323549"/>
            <a:ext cx="9150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7</a:t>
            </a:r>
            <a:r>
              <a:rPr lang="en-US" sz="1600" b="0" i="0" u="none" strike="noStrike" cap="none" dirty="0">
                <a:solidFill>
                  <a:srgbClr val="0070C0"/>
                </a:solidFill>
                <a:latin typeface="Arial"/>
                <a:ea typeface="Arial"/>
                <a:cs typeface="Arial"/>
                <a:sym typeface="Arial"/>
              </a:rPr>
              <a:t> blue </a:t>
            </a:r>
            <a:r>
              <a:rPr lang="en-US" sz="1600" b="0" i="0" u="none" strike="noStrike" cap="none" dirty="0">
                <a:solidFill>
                  <a:schemeClr val="dk1"/>
                </a:solidFill>
                <a:latin typeface="Arial"/>
                <a:ea typeface="Arial"/>
                <a:cs typeface="Arial"/>
                <a:sym typeface="Arial"/>
              </a:rPr>
              <a:t>circles</a:t>
            </a:r>
            <a:endParaRPr dirty="0"/>
          </a:p>
        </p:txBody>
      </p:sp>
      <p:cxnSp>
        <p:nvCxnSpPr>
          <p:cNvPr id="154" name="Google Shape;154;p8"/>
          <p:cNvCxnSpPr>
            <a:stCxn id="153" idx="1"/>
          </p:cNvCxnSpPr>
          <p:nvPr/>
        </p:nvCxnSpPr>
        <p:spPr>
          <a:xfrm flipH="1">
            <a:off x="1259028" y="2615936"/>
            <a:ext cx="2232000" cy="1074000"/>
          </a:xfrm>
          <a:prstGeom prst="straightConnector1">
            <a:avLst/>
          </a:prstGeom>
          <a:noFill/>
          <a:ln w="9525" cap="flat" cmpd="sng">
            <a:solidFill>
              <a:srgbClr val="6CAB42"/>
            </a:solidFill>
            <a:prstDash val="solid"/>
            <a:round/>
            <a:headEnd type="none" w="sm" len="sm"/>
            <a:tailEnd type="triangle" w="med" len="med"/>
          </a:ln>
        </p:spPr>
      </p:cxnSp>
      <p:cxnSp>
        <p:nvCxnSpPr>
          <p:cNvPr id="155" name="Google Shape;155;p8"/>
          <p:cNvCxnSpPr>
            <a:stCxn id="153" idx="1"/>
          </p:cNvCxnSpPr>
          <p:nvPr/>
        </p:nvCxnSpPr>
        <p:spPr>
          <a:xfrm flipH="1">
            <a:off x="1217628" y="2615936"/>
            <a:ext cx="2273400" cy="1240500"/>
          </a:xfrm>
          <a:prstGeom prst="straightConnector1">
            <a:avLst/>
          </a:prstGeom>
          <a:noFill/>
          <a:ln w="9525" cap="flat" cmpd="sng">
            <a:solidFill>
              <a:srgbClr val="6CAB42"/>
            </a:solidFill>
            <a:prstDash val="solid"/>
            <a:round/>
            <a:headEnd type="none" w="sm" len="sm"/>
            <a:tailEnd type="triangle" w="med" len="med"/>
          </a:ln>
        </p:spPr>
      </p:cxnSp>
      <p:cxnSp>
        <p:nvCxnSpPr>
          <p:cNvPr id="156" name="Google Shape;156;p8"/>
          <p:cNvCxnSpPr>
            <a:stCxn id="153" idx="1"/>
          </p:cNvCxnSpPr>
          <p:nvPr/>
        </p:nvCxnSpPr>
        <p:spPr>
          <a:xfrm flipH="1">
            <a:off x="1251528" y="2615936"/>
            <a:ext cx="2239500" cy="1803900"/>
          </a:xfrm>
          <a:prstGeom prst="straightConnector1">
            <a:avLst/>
          </a:prstGeom>
          <a:noFill/>
          <a:ln w="9525" cap="flat" cmpd="sng">
            <a:solidFill>
              <a:srgbClr val="6CAB42"/>
            </a:solidFill>
            <a:prstDash val="solid"/>
            <a:round/>
            <a:headEnd type="none" w="sm" len="sm"/>
            <a:tailEnd type="triangle" w="med" len="med"/>
          </a:ln>
        </p:spPr>
      </p:cxnSp>
      <p:cxnSp>
        <p:nvCxnSpPr>
          <p:cNvPr id="157" name="Google Shape;157;p8"/>
          <p:cNvCxnSpPr>
            <a:stCxn id="153" idx="1"/>
          </p:cNvCxnSpPr>
          <p:nvPr/>
        </p:nvCxnSpPr>
        <p:spPr>
          <a:xfrm flipH="1">
            <a:off x="1293828" y="2615936"/>
            <a:ext cx="2197200" cy="2384400"/>
          </a:xfrm>
          <a:prstGeom prst="straightConnector1">
            <a:avLst/>
          </a:prstGeom>
          <a:noFill/>
          <a:ln w="9525" cap="flat" cmpd="sng">
            <a:solidFill>
              <a:srgbClr val="6CAB42"/>
            </a:solidFill>
            <a:prstDash val="solid"/>
            <a:round/>
            <a:headEnd type="none" w="sm" len="sm"/>
            <a:tailEnd type="triangle" w="med" len="med"/>
          </a:ln>
        </p:spPr>
      </p:cxnSp>
      <p:cxnSp>
        <p:nvCxnSpPr>
          <p:cNvPr id="158" name="Google Shape;158;p8"/>
          <p:cNvCxnSpPr>
            <a:stCxn id="153" idx="1"/>
          </p:cNvCxnSpPr>
          <p:nvPr/>
        </p:nvCxnSpPr>
        <p:spPr>
          <a:xfrm flipH="1">
            <a:off x="1248828" y="2615936"/>
            <a:ext cx="2242200" cy="2514900"/>
          </a:xfrm>
          <a:prstGeom prst="straightConnector1">
            <a:avLst/>
          </a:prstGeom>
          <a:noFill/>
          <a:ln w="9525" cap="flat" cmpd="sng">
            <a:solidFill>
              <a:srgbClr val="6CAB42"/>
            </a:solidFill>
            <a:prstDash val="solid"/>
            <a:round/>
            <a:headEnd type="none" w="sm" len="sm"/>
            <a:tailEnd type="triangle" w="med" len="med"/>
          </a:ln>
        </p:spPr>
      </p:cxnSp>
      <p:cxnSp>
        <p:nvCxnSpPr>
          <p:cNvPr id="159" name="Google Shape;159;p8"/>
          <p:cNvCxnSpPr>
            <a:stCxn id="153" idx="1"/>
          </p:cNvCxnSpPr>
          <p:nvPr/>
        </p:nvCxnSpPr>
        <p:spPr>
          <a:xfrm flipH="1">
            <a:off x="1704528" y="2615936"/>
            <a:ext cx="1786500" cy="2496600"/>
          </a:xfrm>
          <a:prstGeom prst="straightConnector1">
            <a:avLst/>
          </a:prstGeom>
          <a:noFill/>
          <a:ln w="9525" cap="flat" cmpd="sng">
            <a:solidFill>
              <a:srgbClr val="6CAB42"/>
            </a:solidFill>
            <a:prstDash val="solid"/>
            <a:round/>
            <a:headEnd type="none" w="sm" len="sm"/>
            <a:tailEnd type="triangle" w="med" len="med"/>
          </a:ln>
        </p:spPr>
      </p:cxnSp>
      <p:cxnSp>
        <p:nvCxnSpPr>
          <p:cNvPr id="160" name="Google Shape;160;p8"/>
          <p:cNvCxnSpPr>
            <a:stCxn id="153" idx="1"/>
          </p:cNvCxnSpPr>
          <p:nvPr/>
        </p:nvCxnSpPr>
        <p:spPr>
          <a:xfrm flipH="1">
            <a:off x="1596828" y="2615936"/>
            <a:ext cx="1894200" cy="2569500"/>
          </a:xfrm>
          <a:prstGeom prst="straightConnector1">
            <a:avLst/>
          </a:prstGeom>
          <a:noFill/>
          <a:ln w="9525" cap="flat" cmpd="sng">
            <a:solidFill>
              <a:srgbClr val="6CAB42"/>
            </a:solidFill>
            <a:prstDash val="solid"/>
            <a:round/>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7b5030c3c8_2_1"/>
          <p:cNvSpPr txBox="1">
            <a:spLocks noGrp="1"/>
          </p:cNvSpPr>
          <p:nvPr>
            <p:ph type="title"/>
          </p:nvPr>
        </p:nvSpPr>
        <p:spPr>
          <a:xfrm>
            <a:off x="0" y="18256"/>
            <a:ext cx="9144000" cy="6825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en-US" dirty="0"/>
              <a:t>How to detect 7 center points of 7 </a:t>
            </a:r>
            <a:r>
              <a:rPr lang="en-US" dirty="0">
                <a:solidFill>
                  <a:srgbClr val="0070C0"/>
                </a:solidFill>
              </a:rPr>
              <a:t>blue</a:t>
            </a:r>
            <a:r>
              <a:rPr lang="en-US" dirty="0"/>
              <a:t> circles</a:t>
            </a:r>
            <a:endParaRPr dirty="0"/>
          </a:p>
        </p:txBody>
      </p:sp>
      <p:sp>
        <p:nvSpPr>
          <p:cNvPr id="177" name="Google Shape;177;g7b5030c3c8_2_1"/>
          <p:cNvSpPr txBox="1">
            <a:spLocks noGrp="1"/>
          </p:cNvSpPr>
          <p:nvPr>
            <p:ph type="body" idx="1"/>
          </p:nvPr>
        </p:nvSpPr>
        <p:spPr>
          <a:xfrm>
            <a:off x="0" y="862576"/>
            <a:ext cx="9144000" cy="5995500"/>
          </a:xfrm>
          <a:prstGeom prst="rect">
            <a:avLst/>
          </a:prstGeom>
        </p:spPr>
        <p:txBody>
          <a:bodyPr spcFirstLastPara="1" wrap="square" lIns="91425" tIns="91425" rIns="91425" bIns="91425" anchor="t" anchorCtr="0">
            <a:noAutofit/>
          </a:bodyPr>
          <a:lstStyle/>
          <a:p>
            <a:pPr lvl="0">
              <a:spcBef>
                <a:spcPts val="800"/>
              </a:spcBef>
            </a:pPr>
            <a:r>
              <a:rPr lang="en-US" dirty="0"/>
              <a:t>You can use </a:t>
            </a:r>
            <a:r>
              <a:rPr lang="en-US" dirty="0">
                <a:latin typeface="Consolas" panose="020B0609020204030204" pitchFamily="49" charset="0"/>
              </a:rPr>
              <a:t>cv2.SimpleBlobDetector()</a:t>
            </a:r>
            <a:r>
              <a:rPr lang="en-US" dirty="0"/>
              <a:t> to detect blobs (binary large object), it can filter out blobs by examining their:</a:t>
            </a:r>
            <a:endParaRPr sz="1800"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Area (size)</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Thresholds (gray level)</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Circularity (if perfect circle, then it is 1.0)</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Inertia (</a:t>
            </a:r>
            <a:r>
              <a:rPr lang="en-US" b="1" dirty="0">
                <a:latin typeface="Calibri"/>
                <a:ea typeface="Calibri"/>
                <a:cs typeface="Calibri"/>
                <a:sym typeface="Calibri"/>
              </a:rPr>
              <a:t>ratio of the minor and major axes )</a:t>
            </a:r>
            <a:endParaRPr b="1"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Convexity (if no gap, then it is 1.0)</a:t>
            </a:r>
            <a:endParaRPr dirty="0">
              <a:latin typeface="Calibri"/>
              <a:ea typeface="Calibri"/>
              <a:cs typeface="Calibri"/>
              <a:sym typeface="Calibri"/>
            </a:endParaRPr>
          </a:p>
          <a:p>
            <a:pPr marL="0" lvl="0" indent="0" algn="l" rtl="0">
              <a:spcBef>
                <a:spcPts val="750"/>
              </a:spcBef>
              <a:spcAft>
                <a:spcPts val="0"/>
              </a:spcAft>
              <a:buNone/>
            </a:pPr>
            <a:endParaRPr dirty="0"/>
          </a:p>
        </p:txBody>
      </p:sp>
      <p:pic>
        <p:nvPicPr>
          <p:cNvPr id="178" name="Google Shape;178;g7b5030c3c8_2_1"/>
          <p:cNvPicPr preferRelativeResize="0"/>
          <p:nvPr/>
        </p:nvPicPr>
        <p:blipFill>
          <a:blip r:embed="rId3">
            <a:alphaModFix/>
          </a:blip>
          <a:stretch>
            <a:fillRect/>
          </a:stretch>
        </p:blipFill>
        <p:spPr>
          <a:xfrm>
            <a:off x="373338" y="2965487"/>
            <a:ext cx="8582025" cy="3286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body" idx="1"/>
          </p:nvPr>
        </p:nvSpPr>
        <p:spPr>
          <a:xfrm>
            <a:off x="-43086" y="711683"/>
            <a:ext cx="9078766" cy="3263400"/>
          </a:xfrm>
          <a:prstGeom prst="rect">
            <a:avLst/>
          </a:prstGeom>
          <a:noFill/>
          <a:ln>
            <a:noFill/>
          </a:ln>
        </p:spPr>
        <p:txBody>
          <a:bodyPr spcFirstLastPara="1" wrap="square" lIns="68550" tIns="34275" rIns="68550" bIns="34275" anchor="t" anchorCtr="0">
            <a:noAutofit/>
          </a:bodyPr>
          <a:lstStyle/>
          <a:p>
            <a:pPr marL="411163" lvl="0" algn="l" rtl="0">
              <a:lnSpc>
                <a:spcPct val="100000"/>
              </a:lnSpc>
              <a:spcBef>
                <a:spcPts val="0"/>
              </a:spcBef>
              <a:spcAft>
                <a:spcPts val="0"/>
              </a:spcAft>
              <a:buSzPts val="2000"/>
            </a:pPr>
            <a:r>
              <a:rPr lang="en-US" dirty="0">
                <a:solidFill>
                  <a:schemeClr val="dk1"/>
                </a:solidFill>
                <a:latin typeface="Arial"/>
                <a:ea typeface="Arial"/>
                <a:cs typeface="Arial"/>
                <a:sym typeface="Arial"/>
              </a:rPr>
              <a:t>Q:</a:t>
            </a:r>
            <a:r>
              <a:rPr lang="en-US" dirty="0">
                <a:solidFill>
                  <a:srgbClr val="FF0000"/>
                </a:solidFill>
                <a:latin typeface="Arial"/>
                <a:ea typeface="Arial"/>
                <a:cs typeface="Arial"/>
                <a:sym typeface="Arial"/>
              </a:rPr>
              <a:t> </a:t>
            </a:r>
            <a:r>
              <a:rPr lang="en-US" dirty="0">
                <a:solidFill>
                  <a:schemeClr val="dk1"/>
                </a:solidFill>
                <a:latin typeface="Arial"/>
                <a:ea typeface="Arial"/>
                <a:cs typeface="Arial"/>
                <a:sym typeface="Arial"/>
              </a:rPr>
              <a:t>Click button to:</a:t>
            </a:r>
            <a:endParaRPr dirty="0"/>
          </a:p>
          <a:p>
            <a:pPr marL="1076325" lvl="0" indent="-376238" algn="l" rtl="0">
              <a:lnSpc>
                <a:spcPct val="100000"/>
              </a:lnSpc>
              <a:spcBef>
                <a:spcPts val="450"/>
              </a:spcBef>
              <a:spcAft>
                <a:spcPts val="0"/>
              </a:spcAft>
              <a:buSzPts val="2000"/>
              <a:buFont typeface="+mj-lt"/>
              <a:buAutoNum type="arabicParenR"/>
            </a:pPr>
            <a:r>
              <a:rPr lang="en-US" sz="1800" dirty="0">
                <a:solidFill>
                  <a:schemeClr val="dk1"/>
                </a:solidFill>
                <a:sym typeface="Arial"/>
              </a:rPr>
              <a:t>(</a:t>
            </a:r>
            <a:r>
              <a:rPr lang="en-US" sz="1800" dirty="0">
                <a:sym typeface="Arial"/>
              </a:rPr>
              <a:t>5</a:t>
            </a:r>
            <a:r>
              <a:rPr lang="en-US" sz="1800" dirty="0">
                <a:solidFill>
                  <a:schemeClr val="dk1"/>
                </a:solidFill>
                <a:sym typeface="Arial"/>
              </a:rPr>
              <a:t>%) Track the 7 center points </a:t>
            </a:r>
            <a:r>
              <a:rPr lang="en-US" sz="1800" dirty="0">
                <a:sym typeface="Arial"/>
              </a:rPr>
              <a:t>on the whole video using </a:t>
            </a:r>
            <a:r>
              <a:rPr lang="en-US" sz="1800" dirty="0" err="1">
                <a:sym typeface="Arial"/>
              </a:rPr>
              <a:t>OpenCv</a:t>
            </a:r>
            <a:r>
              <a:rPr lang="en-US" sz="1800" dirty="0"/>
              <a:t> function </a:t>
            </a:r>
            <a:r>
              <a:rPr lang="en-US" sz="1800" dirty="0">
                <a:latin typeface="Consolas" panose="020B0609020204030204" pitchFamily="49" charset="0"/>
                <a:hlinkClick r:id="rId3"/>
              </a:rPr>
              <a:t>cv2.calcOpticalFlowPyrLK</a:t>
            </a:r>
            <a:r>
              <a:rPr lang="en-US" sz="1800" dirty="0"/>
              <a:t>.</a:t>
            </a:r>
            <a:br>
              <a:rPr lang="en-US" sz="1800" dirty="0"/>
            </a:br>
            <a:r>
              <a:rPr lang="en-US" sz="1800" dirty="0"/>
              <a:t>Ex: </a:t>
            </a:r>
            <a:r>
              <a:rPr lang="en-US" sz="1800" u="sng" dirty="0">
                <a:solidFill>
                  <a:schemeClr val="hlink"/>
                </a:solidFill>
                <a:hlinkClick r:id="rId4"/>
              </a:rPr>
              <a:t>https://github.com/opencv/opencv/blob/master/samples/cpp/lkdemo.cpp</a:t>
            </a:r>
            <a:endParaRPr sz="1800" dirty="0">
              <a:sym typeface="Arial"/>
            </a:endParaRPr>
          </a:p>
          <a:p>
            <a:pPr marL="1076325" lvl="0" indent="-376238" algn="l" rtl="0">
              <a:lnSpc>
                <a:spcPct val="100000"/>
              </a:lnSpc>
              <a:spcBef>
                <a:spcPts val="450"/>
              </a:spcBef>
              <a:spcAft>
                <a:spcPts val="0"/>
              </a:spcAft>
              <a:buSzPts val="2000"/>
              <a:buFont typeface="+mj-lt"/>
              <a:buAutoNum type="arabicParenR"/>
            </a:pPr>
            <a:r>
              <a:rPr lang="en-US" sz="1800" dirty="0">
                <a:sym typeface="Arial"/>
              </a:rPr>
              <a:t>(5%) Connect 7 corresponding tracking points of all frames (the whole video) to get 7 trajectories (flow). Ex: the demo video.</a:t>
            </a:r>
            <a:endParaRPr sz="1800" dirty="0">
              <a:solidFill>
                <a:schemeClr val="dk1"/>
              </a:solidFill>
              <a:sym typeface="Arial"/>
            </a:endParaRPr>
          </a:p>
        </p:txBody>
      </p:sp>
      <p:sp>
        <p:nvSpPr>
          <p:cNvPr id="166" name="Google Shape;166;p9"/>
          <p:cNvSpPr txBox="1">
            <a:spLocks noGrp="1"/>
          </p:cNvSpPr>
          <p:nvPr>
            <p:ph type="sldNum" idx="12"/>
          </p:nvPr>
        </p:nvSpPr>
        <p:spPr>
          <a:xfrm>
            <a:off x="7086601" y="6555787"/>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8</a:t>
            </a:fld>
            <a:endParaRPr sz="900">
              <a:solidFill>
                <a:srgbClr val="888888"/>
              </a:solidFill>
              <a:latin typeface="Calibri"/>
              <a:ea typeface="Calibri"/>
              <a:cs typeface="Calibri"/>
              <a:sym typeface="Calibri"/>
            </a:endParaRPr>
          </a:p>
        </p:txBody>
      </p:sp>
      <p:sp>
        <p:nvSpPr>
          <p:cNvPr id="167" name="Google Shape;167;p9"/>
          <p:cNvSpPr txBox="1"/>
          <p:nvPr/>
        </p:nvSpPr>
        <p:spPr>
          <a:xfrm>
            <a:off x="407039" y="3119393"/>
            <a:ext cx="1629391"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350"/>
              <a:buFont typeface="Arial"/>
              <a:buNone/>
            </a:pPr>
            <a:r>
              <a:rPr lang="en-US" sz="1350" b="0" i="0" u="none" strike="noStrike" cap="none" dirty="0">
                <a:solidFill>
                  <a:srgbClr val="FF0000"/>
                </a:solidFill>
                <a:latin typeface="Arial"/>
                <a:ea typeface="Arial"/>
                <a:cs typeface="Arial"/>
                <a:sym typeface="Arial"/>
              </a:rPr>
              <a:t>Demo video:</a:t>
            </a:r>
            <a:endParaRPr sz="1350" b="0" i="0" u="none" strike="noStrike" cap="none" dirty="0">
              <a:solidFill>
                <a:srgbClr val="FF0000"/>
              </a:solidFill>
              <a:latin typeface="Arial"/>
              <a:ea typeface="Arial"/>
              <a:cs typeface="Arial"/>
              <a:sym typeface="Arial"/>
            </a:endParaRPr>
          </a:p>
        </p:txBody>
      </p:sp>
      <p:sp>
        <p:nvSpPr>
          <p:cNvPr id="169" name="Google Shape;169;p9"/>
          <p:cNvSpPr txBox="1"/>
          <p:nvPr/>
        </p:nvSpPr>
        <p:spPr>
          <a:xfrm>
            <a:off x="19053" y="6267187"/>
            <a:ext cx="8477100" cy="28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275"/>
              <a:buFont typeface="Arial"/>
              <a:buNone/>
            </a:pPr>
            <a:r>
              <a:rPr lang="en-US" sz="1275" b="0" i="0" u="none" strike="noStrike" cap="none" dirty="0">
                <a:solidFill>
                  <a:srgbClr val="FF0000"/>
                </a:solidFill>
                <a:latin typeface="Arial"/>
                <a:ea typeface="Arial"/>
                <a:cs typeface="Arial"/>
                <a:sym typeface="Arial"/>
              </a:rPr>
              <a:t>※ Tracking process may be fail, you </a:t>
            </a:r>
            <a:r>
              <a:rPr lang="en-US" sz="1275" dirty="0">
                <a:solidFill>
                  <a:srgbClr val="FF0000"/>
                </a:solidFill>
              </a:rPr>
              <a:t>should make the result as good as possible (at least 4~5 points success) </a:t>
            </a:r>
            <a:endParaRPr sz="1275" b="0" i="0" u="none" strike="noStrike" cap="none" dirty="0">
              <a:solidFill>
                <a:srgbClr val="FF0000"/>
              </a:solidFill>
              <a:latin typeface="Arial"/>
              <a:ea typeface="Arial"/>
              <a:cs typeface="Arial"/>
              <a:sym typeface="Arial"/>
            </a:endParaRPr>
          </a:p>
        </p:txBody>
      </p:sp>
      <p:sp>
        <p:nvSpPr>
          <p:cNvPr id="170" name="Google Shape;170;p9"/>
          <p:cNvSpPr txBox="1"/>
          <p:nvPr/>
        </p:nvSpPr>
        <p:spPr>
          <a:xfrm>
            <a:off x="19053" y="20804"/>
            <a:ext cx="9078767" cy="722177"/>
          </a:xfrm>
          <a:prstGeom prst="rect">
            <a:avLst/>
          </a:prstGeom>
          <a:noFill/>
          <a:ln>
            <a:noFill/>
          </a:ln>
        </p:spPr>
        <p:txBody>
          <a:bodyPr spcFirstLastPara="1" wrap="square" lIns="68550" tIns="68550" rIns="68550" bIns="68550" anchor="ctr" anchorCtr="0">
            <a:noAutofit/>
          </a:bodyPr>
          <a:lstStyle/>
          <a:p>
            <a:pPr marL="0" marR="0" lvl="0" indent="0" algn="l" rtl="0">
              <a:lnSpc>
                <a:spcPct val="90000"/>
              </a:lnSpc>
              <a:spcBef>
                <a:spcPts val="0"/>
              </a:spcBef>
              <a:spcAft>
                <a:spcPts val="0"/>
              </a:spcAft>
              <a:buClr>
                <a:schemeClr val="dk1"/>
              </a:buClr>
              <a:buSzPts val="2800"/>
              <a:buFont typeface="Calibri"/>
              <a:buNone/>
            </a:pPr>
            <a:r>
              <a:rPr lang="en-US" sz="2800" b="1" dirty="0">
                <a:solidFill>
                  <a:schemeClr val="dk1"/>
                </a:solidFill>
              </a:rPr>
              <a:t>2</a:t>
            </a:r>
            <a:r>
              <a:rPr lang="en-US" sz="2800" b="1" i="0" u="none" strike="noStrike" cap="none" dirty="0">
                <a:solidFill>
                  <a:schemeClr val="dk1"/>
                </a:solidFill>
                <a:latin typeface="Arial"/>
                <a:ea typeface="Arial"/>
                <a:cs typeface="Arial"/>
                <a:sym typeface="Arial"/>
              </a:rPr>
              <a:t>.2 Video tracking (10%) </a:t>
            </a:r>
            <a:r>
              <a:rPr lang="en-US" sz="2800" b="1" i="0" u="none" strike="noStrike" cap="none" dirty="0">
                <a:solidFill>
                  <a:srgbClr val="FF0000"/>
                </a:solidFill>
                <a:latin typeface="Arial"/>
                <a:ea typeface="Arial"/>
                <a:cs typeface="Arial"/>
                <a:sym typeface="Arial"/>
              </a:rPr>
              <a:t>    </a:t>
            </a:r>
            <a:r>
              <a:rPr lang="en-US" sz="2800" b="1" i="0" u="none" strike="noStrike" cap="none" dirty="0">
                <a:solidFill>
                  <a:schemeClr val="dk1"/>
                </a:solidFill>
                <a:latin typeface="Arial"/>
                <a:ea typeface="Arial"/>
                <a:cs typeface="Arial"/>
                <a:sym typeface="Arial"/>
              </a:rPr>
              <a:t>                      </a:t>
            </a:r>
            <a:r>
              <a:rPr lang="en-US" sz="2000" b="0" i="0" u="none" strike="noStrike" cap="none" dirty="0">
                <a:solidFill>
                  <a:schemeClr val="dk1"/>
                </a:solidFill>
                <a:latin typeface="Arial"/>
                <a:ea typeface="Arial"/>
                <a:cs typeface="Arial"/>
                <a:sym typeface="Arial"/>
              </a:rPr>
              <a:t>(</a:t>
            </a:r>
            <a:r>
              <a:rPr lang="en-US" sz="2000" b="0" i="0" u="none" strike="noStrike" cap="none" dirty="0" err="1">
                <a:solidFill>
                  <a:schemeClr val="dk1"/>
                </a:solidFill>
                <a:latin typeface="Arial"/>
                <a:ea typeface="Arial"/>
                <a:cs typeface="Arial"/>
                <a:sym typeface="Arial"/>
              </a:rPr>
              <a:t>出題：</a:t>
            </a:r>
            <a:r>
              <a:rPr lang="en-US" sz="2000" dirty="0" err="1">
                <a:solidFill>
                  <a:schemeClr val="dk1"/>
                </a:solidFill>
              </a:rPr>
              <a:t>Kevin</a:t>
            </a:r>
            <a:r>
              <a:rPr lang="en-US" sz="2000" b="0" i="0" u="none" strike="noStrike" cap="none" dirty="0">
                <a:solidFill>
                  <a:schemeClr val="dk1"/>
                </a:solidFill>
                <a:latin typeface="Arial"/>
                <a:ea typeface="Arial"/>
                <a:cs typeface="Arial"/>
                <a:sym typeface="Arial"/>
              </a:rPr>
              <a:t>)</a:t>
            </a:r>
            <a:endParaRPr sz="2800" b="0" i="0" u="none" strike="noStrike" cap="none" dirty="0">
              <a:solidFill>
                <a:schemeClr val="dk1"/>
              </a:solidFill>
              <a:latin typeface="Times New Roman"/>
              <a:ea typeface="Times New Roman"/>
              <a:cs typeface="Times New Roman"/>
              <a:sym typeface="Times New Roman"/>
            </a:endParaRPr>
          </a:p>
        </p:txBody>
      </p:sp>
      <p:sp>
        <p:nvSpPr>
          <p:cNvPr id="6" name="文字方塊 5"/>
          <p:cNvSpPr txBox="1"/>
          <p:nvPr/>
        </p:nvSpPr>
        <p:spPr>
          <a:xfrm>
            <a:off x="5196103" y="3412548"/>
            <a:ext cx="1629390" cy="954107"/>
          </a:xfrm>
          <a:prstGeom prst="rect">
            <a:avLst/>
          </a:prstGeom>
          <a:noFill/>
        </p:spPr>
        <p:txBody>
          <a:bodyPr wrap="square" rtlCol="0">
            <a:spAutoFit/>
          </a:bodyPr>
          <a:lstStyle/>
          <a:p>
            <a:pPr marL="268288" indent="-268288">
              <a:buFont typeface="Wingdings" panose="05000000000000000000" pitchFamily="2" charset="2"/>
              <a:buChar char="p"/>
            </a:pPr>
            <a:r>
              <a:rPr lang="en-US" altLang="zh-TW" dirty="0"/>
              <a:t>Tool site:</a:t>
            </a:r>
          </a:p>
          <a:p>
            <a:pPr marL="268288" lvl="1" indent="-176213">
              <a:buFont typeface="+mj-lt"/>
              <a:buAutoNum type="arabicPeriod"/>
            </a:pPr>
            <a:r>
              <a:rPr lang="en-US" altLang="zh-TW" dirty="0">
                <a:hlinkClick r:id="rId5"/>
              </a:rPr>
              <a:t>Load video</a:t>
            </a:r>
            <a:endParaRPr lang="en-US" altLang="zh-TW" dirty="0"/>
          </a:p>
          <a:p>
            <a:pPr marL="268288" lvl="1" indent="-176213">
              <a:buFont typeface="+mj-lt"/>
              <a:buAutoNum type="arabicPeriod"/>
            </a:pPr>
            <a:r>
              <a:rPr lang="en-US" altLang="zh-TW" dirty="0">
                <a:hlinkClick r:id="rId6"/>
              </a:rPr>
              <a:t>Circle detect</a:t>
            </a:r>
            <a:endParaRPr lang="zh-TW" altLang="en-US" dirty="0"/>
          </a:p>
          <a:p>
            <a:pPr marL="268288" lvl="1" indent="-176213">
              <a:buFont typeface="+mj-lt"/>
              <a:buAutoNum type="arabicPeriod"/>
            </a:pPr>
            <a:r>
              <a:rPr lang="en-US" altLang="zh-TW" dirty="0">
                <a:hlinkClick r:id="rId3"/>
              </a:rPr>
              <a:t>Optical flow</a:t>
            </a:r>
            <a:endParaRPr lang="zh-TW"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body" idx="1"/>
          </p:nvPr>
        </p:nvSpPr>
        <p:spPr>
          <a:xfrm>
            <a:off x="-1" y="369158"/>
            <a:ext cx="9086658" cy="4351200"/>
          </a:xfrm>
          <a:prstGeom prst="rect">
            <a:avLst/>
          </a:prstGeom>
          <a:noFill/>
          <a:ln>
            <a:noFill/>
          </a:ln>
        </p:spPr>
        <p:txBody>
          <a:bodyPr spcFirstLastPara="1" wrap="square" lIns="91425" tIns="45700" rIns="91425" bIns="45700" anchor="t" anchorCtr="0">
            <a:noAutofit/>
          </a:bodyPr>
          <a:lstStyle/>
          <a:p>
            <a:pPr marL="360363" lvl="0" indent="-360363">
              <a:lnSpc>
                <a:spcPct val="100000"/>
              </a:lnSpc>
              <a:spcBef>
                <a:spcPts val="0"/>
              </a:spcBef>
            </a:pPr>
            <a:r>
              <a:rPr lang="en-US" altLang="zh-TW" dirty="0"/>
              <a:t>Given a video: test4perspective.mp4</a:t>
            </a:r>
          </a:p>
          <a:p>
            <a:pPr marL="360363" lvl="0" indent="-360363">
              <a:lnSpc>
                <a:spcPct val="100000"/>
              </a:lnSpc>
              <a:spcBef>
                <a:spcPts val="0"/>
              </a:spcBef>
            </a:pPr>
            <a:r>
              <a:rPr lang="en-US" altLang="zh-TW" dirty="0"/>
              <a:t>Q: 1) Click the button “ 3.1 Perspective Transform” to show and save result video:</a:t>
            </a:r>
            <a:endParaRPr lang="en-US" dirty="0"/>
          </a:p>
          <a:p>
            <a:pPr marL="342900" lvl="0" algn="l" rtl="0">
              <a:lnSpc>
                <a:spcPct val="150000"/>
              </a:lnSpc>
              <a:spcBef>
                <a:spcPts val="0"/>
              </a:spcBef>
              <a:spcAft>
                <a:spcPts val="0"/>
              </a:spcAft>
              <a:buSzPts val="2000"/>
            </a:pPr>
            <a:r>
              <a:rPr lang="en-US" dirty="0"/>
              <a:t>Hint :  </a:t>
            </a:r>
            <a:r>
              <a:rPr lang="en-US" altLang="zh-TW" sz="2000" dirty="0">
                <a:latin typeface="Times New Roman" panose="02020603050405020304" pitchFamily="18" charset="0"/>
                <a:cs typeface="Times New Roman" panose="02020603050405020304" pitchFamily="18" charset="0"/>
              </a:rPr>
              <a:t>(1) Read the test video and process frame by frame</a:t>
            </a:r>
            <a:endParaRPr lang="en-US" altLang="zh-TW" sz="2000" dirty="0">
              <a:solidFill>
                <a:srgbClr val="FF0000"/>
              </a:solidFill>
              <a:latin typeface="Times New Roman" panose="02020603050405020304" pitchFamily="18" charset="0"/>
              <a:cs typeface="Times New Roman" panose="02020603050405020304" pitchFamily="18" charset="0"/>
            </a:endParaRPr>
          </a:p>
          <a:p>
            <a:pPr marL="1435100" lvl="4" indent="-368300" algn="l" rtl="0">
              <a:lnSpc>
                <a:spcPct val="100000"/>
              </a:lnSpc>
              <a:spcBef>
                <a:spcPts val="0"/>
              </a:spcBef>
              <a:spcAft>
                <a:spcPts val="0"/>
              </a:spcAft>
              <a:buSzPts val="2000"/>
              <a:buNone/>
            </a:pPr>
            <a:r>
              <a:rPr lang="en-US" altLang="zh-TW" sz="2000" dirty="0">
                <a:latin typeface="Times New Roman" panose="02020603050405020304" pitchFamily="18" charset="0"/>
                <a:cs typeface="Times New Roman" panose="02020603050405020304" pitchFamily="18" charset="0"/>
              </a:rPr>
              <a:t>(2) Detect the </a:t>
            </a:r>
            <a:r>
              <a:rPr lang="en-US" altLang="zh-TW" sz="2000" dirty="0" err="1">
                <a:latin typeface="Times New Roman" panose="02020603050405020304" pitchFamily="18" charset="0"/>
                <a:cs typeface="Times New Roman" panose="02020603050405020304" pitchFamily="18" charset="0"/>
              </a:rPr>
              <a:t>ArUco</a:t>
            </a:r>
            <a:r>
              <a:rPr lang="en-US" altLang="zh-TW" sz="2000" dirty="0">
                <a:latin typeface="Times New Roman" panose="02020603050405020304" pitchFamily="18" charset="0"/>
                <a:cs typeface="Times New Roman" panose="02020603050405020304" pitchFamily="18" charset="0"/>
              </a:rPr>
              <a:t> maker inside the frames</a:t>
            </a:r>
          </a:p>
          <a:p>
            <a:pPr marL="1423988" lvl="4" indent="-357188" algn="l" rtl="0">
              <a:lnSpc>
                <a:spcPct val="100000"/>
              </a:lnSpc>
              <a:spcBef>
                <a:spcPts val="0"/>
              </a:spcBef>
              <a:spcAft>
                <a:spcPts val="0"/>
              </a:spcAft>
              <a:buSzPts val="2000"/>
              <a:buNone/>
            </a:pPr>
            <a:r>
              <a:rPr lang="en-US" altLang="zh-TW" sz="2000" dirty="0">
                <a:latin typeface="Times New Roman" panose="02020603050405020304" pitchFamily="18" charset="0"/>
                <a:cs typeface="Times New Roman" panose="02020603050405020304" pitchFamily="18" charset="0"/>
              </a:rPr>
              <a:t>(3) Get the pixel position (</a:t>
            </a:r>
            <a:r>
              <a:rPr lang="en-US" altLang="zh-TW" sz="2000" dirty="0" err="1">
                <a:latin typeface="Times New Roman" panose="02020603050405020304" pitchFamily="18" charset="0"/>
                <a:cs typeface="Times New Roman" panose="02020603050405020304" pitchFamily="18" charset="0"/>
              </a:rPr>
              <a:t>x,y</a:t>
            </a:r>
            <a:r>
              <a:rPr lang="en-US" altLang="zh-TW" sz="2000" dirty="0">
                <a:latin typeface="Times New Roman" panose="02020603050405020304" pitchFamily="18" charset="0"/>
                <a:cs typeface="Times New Roman" panose="02020603050405020304" pitchFamily="18" charset="0"/>
              </a:rPr>
              <a:t>) of four makers in the frame</a:t>
            </a:r>
          </a:p>
          <a:p>
            <a:pPr marL="1423988" lvl="4" indent="-357188" algn="l" rtl="0">
              <a:lnSpc>
                <a:spcPct val="100000"/>
              </a:lnSpc>
              <a:spcBef>
                <a:spcPts val="0"/>
              </a:spcBef>
              <a:spcAft>
                <a:spcPts val="0"/>
              </a:spcAft>
              <a:buSzPts val="2000"/>
              <a:buNone/>
            </a:pPr>
            <a:r>
              <a:rPr lang="en-US" sz="2000" dirty="0">
                <a:latin typeface="Times New Roman" panose="02020603050405020304" pitchFamily="18" charset="0"/>
                <a:cs typeface="Times New Roman" panose="02020603050405020304" pitchFamily="18" charset="0"/>
              </a:rPr>
              <a:t>(4) Do perspective transform</a:t>
            </a:r>
          </a:p>
          <a:p>
            <a:pPr marL="1423988" lvl="4" indent="-357188" algn="l" rtl="0">
              <a:lnSpc>
                <a:spcPct val="100000"/>
              </a:lnSpc>
              <a:spcBef>
                <a:spcPts val="0"/>
              </a:spcBef>
              <a:spcAft>
                <a:spcPts val="0"/>
              </a:spcAft>
              <a:buSzPts val="2000"/>
              <a:buNone/>
            </a:pPr>
            <a:r>
              <a:rPr lang="en-US" sz="2000" dirty="0">
                <a:latin typeface="Times New Roman" panose="02020603050405020304" pitchFamily="18" charset="0"/>
                <a:cs typeface="Times New Roman" panose="02020603050405020304" pitchFamily="18" charset="0"/>
              </a:rPr>
              <a:t>(5) Show result video and save it</a:t>
            </a:r>
          </a:p>
          <a:p>
            <a:pPr marL="1423988" lvl="4" indent="-357188" algn="l" rtl="0">
              <a:lnSpc>
                <a:spcPct val="100000"/>
              </a:lnSpc>
              <a:spcBef>
                <a:spcPts val="0"/>
              </a:spcBef>
              <a:spcAft>
                <a:spcPts val="0"/>
              </a:spcAft>
              <a:buSzPts val="2000"/>
              <a:buNone/>
            </a:pPr>
            <a:endParaRPr lang="en-US" dirty="0">
              <a:latin typeface="Times New Roman" panose="02020603050405020304" pitchFamily="18" charset="0"/>
              <a:cs typeface="Times New Roman" panose="02020603050405020304" pitchFamily="18" charset="0"/>
            </a:endParaRPr>
          </a:p>
          <a:p>
            <a:pPr marL="342900" lvl="0" indent="-355600" algn="l" rtl="0">
              <a:lnSpc>
                <a:spcPct val="100000"/>
              </a:lnSpc>
              <a:spcBef>
                <a:spcPts val="0"/>
              </a:spcBef>
              <a:spcAft>
                <a:spcPts val="0"/>
              </a:spcAft>
              <a:buSzPts val="2000"/>
            </a:pPr>
            <a:r>
              <a:rPr lang="en-US" dirty="0"/>
              <a:t>Demo video:</a:t>
            </a:r>
            <a:endParaRPr dirty="0"/>
          </a:p>
        </p:txBody>
      </p:sp>
      <p:sp>
        <p:nvSpPr>
          <p:cNvPr id="121" name="Google Shape;121;p6"/>
          <p:cNvSpPr txBox="1">
            <a:spLocks noGrp="1"/>
          </p:cNvSpPr>
          <p:nvPr>
            <p:ph type="title"/>
          </p:nvPr>
        </p:nvSpPr>
        <p:spPr>
          <a:xfrm>
            <a:off x="-1" y="55571"/>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b="1" dirty="0">
                <a:latin typeface="Calibri" panose="020F0502020204030204" pitchFamily="34" charset="0"/>
                <a:ea typeface="Times New Roman"/>
                <a:cs typeface="Calibri" panose="020F0502020204030204" pitchFamily="34" charset="0"/>
                <a:sym typeface="Times New Roman"/>
              </a:rPr>
              <a:t>3. (20%) Perspective Transform:</a:t>
            </a:r>
            <a:r>
              <a:rPr lang="en-US" sz="2000" b="1" dirty="0">
                <a:latin typeface="Calibri" panose="020F0502020204030204" pitchFamily="34" charset="0"/>
                <a:ea typeface="Times New Roman"/>
                <a:cs typeface="Calibri" panose="020F0502020204030204" pitchFamily="34" charset="0"/>
                <a:sym typeface="Times New Roman"/>
              </a:rPr>
              <a:t>                                         </a:t>
            </a:r>
            <a:r>
              <a:rPr lang="en-US" sz="2000" b="1" dirty="0">
                <a:solidFill>
                  <a:srgbClr val="FF0000"/>
                </a:solidFill>
                <a:latin typeface="Calibri" panose="020F0502020204030204" pitchFamily="34" charset="0"/>
                <a:ea typeface="Times New Roman"/>
                <a:cs typeface="Calibri" panose="020F0502020204030204" pitchFamily="34" charset="0"/>
                <a:sym typeface="Times New Roman"/>
              </a:rPr>
              <a:t>     </a:t>
            </a:r>
            <a:r>
              <a:rPr lang="en-US" sz="2000" b="1" dirty="0">
                <a:latin typeface="Calibri" panose="020F0502020204030204" pitchFamily="34" charset="0"/>
                <a:ea typeface="Times New Roman"/>
                <a:cs typeface="Calibri" panose="020F0502020204030204" pitchFamily="34" charset="0"/>
                <a:sym typeface="Times New Roman"/>
              </a:rPr>
              <a:t>  </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出題：Max</a:t>
            </a:r>
            <a:r>
              <a:rPr lang="en-US" sz="2000" dirty="0">
                <a:latin typeface="Calibri" panose="020F0502020204030204" pitchFamily="34" charset="0"/>
                <a:cs typeface="Calibri" panose="020F0502020204030204" pitchFamily="34" charset="0"/>
              </a:rPr>
              <a:t>)</a:t>
            </a:r>
            <a:endParaRPr sz="2000" b="1" dirty="0">
              <a:latin typeface="Calibri" panose="020F0502020204030204" pitchFamily="34" charset="0"/>
              <a:ea typeface="Times New Roman"/>
              <a:cs typeface="Calibri" panose="020F0502020204030204" pitchFamily="34" charset="0"/>
              <a:sym typeface="Times New Roman"/>
            </a:endParaRPr>
          </a:p>
        </p:txBody>
      </p:sp>
      <p:sp>
        <p:nvSpPr>
          <p:cNvPr id="122" name="Google Shape;122;p6"/>
          <p:cNvSpPr txBox="1">
            <a:spLocks noGrp="1"/>
          </p:cNvSpPr>
          <p:nvPr>
            <p:ph type="sldNum" idx="12"/>
          </p:nvPr>
        </p:nvSpPr>
        <p:spPr>
          <a:xfrm>
            <a:off x="6400802" y="6496842"/>
            <a:ext cx="274319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9</a:t>
            </a:fld>
            <a:endParaRPr sz="1200" b="0" i="0" u="none" strike="noStrike" cap="none">
              <a:solidFill>
                <a:srgbClr val="888888"/>
              </a:solidFill>
              <a:latin typeface="Calibri"/>
              <a:ea typeface="Calibri"/>
              <a:cs typeface="Calibri"/>
              <a:sym typeface="Calibri"/>
            </a:endParaRPr>
          </a:p>
        </p:txBody>
      </p:sp>
      <p:sp>
        <p:nvSpPr>
          <p:cNvPr id="4" name="Rectangle 3"/>
          <p:cNvSpPr/>
          <p:nvPr/>
        </p:nvSpPr>
        <p:spPr>
          <a:xfrm>
            <a:off x="1138246" y="1424059"/>
            <a:ext cx="5981024" cy="96872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p:cNvSpPr txBox="1"/>
          <p:nvPr/>
        </p:nvSpPr>
        <p:spPr>
          <a:xfrm>
            <a:off x="7119271" y="1268839"/>
            <a:ext cx="1827360" cy="954107"/>
          </a:xfrm>
          <a:prstGeom prst="rect">
            <a:avLst/>
          </a:prstGeom>
          <a:noFill/>
        </p:spPr>
        <p:txBody>
          <a:bodyPr wrap="square" rtlCol="0">
            <a:spAutoFit/>
          </a:bodyPr>
          <a:lstStyle/>
          <a:p>
            <a:r>
              <a:rPr lang="en-US" altLang="zh-TW" dirty="0">
                <a:solidFill>
                  <a:srgbClr val="FF0000"/>
                </a:solidFill>
              </a:rPr>
              <a:t>Next page will show you </a:t>
            </a:r>
          </a:p>
          <a:p>
            <a:r>
              <a:rPr lang="en-US" altLang="zh-TW" dirty="0">
                <a:solidFill>
                  <a:srgbClr val="FF0000"/>
                </a:solidFill>
              </a:rPr>
              <a:t>how to detect </a:t>
            </a:r>
            <a:r>
              <a:rPr lang="en-US" altLang="zh-TW" dirty="0" err="1">
                <a:solidFill>
                  <a:srgbClr val="FF0000"/>
                </a:solidFill>
              </a:rPr>
              <a:t>ArUco</a:t>
            </a:r>
            <a:r>
              <a:rPr lang="en-US" altLang="zh-TW" dirty="0">
                <a:solidFill>
                  <a:srgbClr val="FF0000"/>
                </a:solidFill>
              </a:rPr>
              <a:t> Maker</a:t>
            </a:r>
            <a:endParaRPr lang="zh-TW" altLang="en-US" dirty="0">
              <a:solidFill>
                <a:srgbClr val="FF0000"/>
              </a:solidFill>
            </a:endParaRPr>
          </a:p>
        </p:txBody>
      </p:sp>
      <p:sp>
        <p:nvSpPr>
          <p:cNvPr id="9" name="Rectangle 8"/>
          <p:cNvSpPr/>
          <p:nvPr/>
        </p:nvSpPr>
        <p:spPr>
          <a:xfrm>
            <a:off x="1147298" y="2436997"/>
            <a:ext cx="5971971" cy="53520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extBox 9"/>
          <p:cNvSpPr txBox="1"/>
          <p:nvPr/>
        </p:nvSpPr>
        <p:spPr>
          <a:xfrm>
            <a:off x="7119270" y="2392780"/>
            <a:ext cx="1996059" cy="738664"/>
          </a:xfrm>
          <a:prstGeom prst="rect">
            <a:avLst/>
          </a:prstGeom>
          <a:noFill/>
        </p:spPr>
        <p:txBody>
          <a:bodyPr wrap="none" rtlCol="0">
            <a:spAutoFit/>
          </a:bodyPr>
          <a:lstStyle/>
          <a:p>
            <a:r>
              <a:rPr lang="en-US" altLang="zh-TW" dirty="0">
                <a:solidFill>
                  <a:srgbClr val="00B0F0"/>
                </a:solidFill>
              </a:rPr>
              <a:t>Please do perspective </a:t>
            </a:r>
          </a:p>
          <a:p>
            <a:r>
              <a:rPr lang="en-US" altLang="zh-TW" dirty="0">
                <a:solidFill>
                  <a:srgbClr val="00B0F0"/>
                </a:solidFill>
              </a:rPr>
              <a:t>transform by you own </a:t>
            </a:r>
          </a:p>
          <a:p>
            <a:r>
              <a:rPr lang="en-US" altLang="zh-TW" dirty="0">
                <a:solidFill>
                  <a:srgbClr val="00B0F0"/>
                </a:solidFill>
              </a:rPr>
              <a:t>with </a:t>
            </a:r>
            <a:r>
              <a:rPr lang="en-US" altLang="zh-TW" dirty="0" err="1">
                <a:solidFill>
                  <a:srgbClr val="00B0F0"/>
                </a:solidFill>
              </a:rPr>
              <a:t>opencv</a:t>
            </a:r>
            <a:endParaRPr lang="zh-TW" altLang="en-US" dirty="0">
              <a:solidFill>
                <a:srgbClr val="00B0F0"/>
              </a:solidFill>
            </a:endParaRPr>
          </a:p>
        </p:txBody>
      </p:sp>
    </p:spTree>
    <p:extLst>
      <p:ext uri="{BB962C8B-B14F-4D97-AF65-F5344CB8AC3E}">
        <p14:creationId xmlns:p14="http://schemas.microsoft.com/office/powerpoint/2010/main" val="2609485205"/>
      </p:ext>
    </p:extLst>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6862</TotalTime>
  <Words>1775</Words>
  <Application>Microsoft Office PowerPoint</Application>
  <PresentationFormat>如螢幕大小 (4:3)</PresentationFormat>
  <Paragraphs>188</Paragraphs>
  <Slides>18</Slides>
  <Notes>14</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18</vt:i4>
      </vt:variant>
    </vt:vector>
  </HeadingPairs>
  <TitlesOfParts>
    <vt:vector size="26" baseType="lpstr">
      <vt:lpstr>Noto Sans Symbols</vt:lpstr>
      <vt:lpstr>Arial</vt:lpstr>
      <vt:lpstr>Calibri</vt:lpstr>
      <vt:lpstr>Cambria Math</vt:lpstr>
      <vt:lpstr>Consolas</vt:lpstr>
      <vt:lpstr>Times New Roman</vt:lpstr>
      <vt:lpstr>Wingdings</vt:lpstr>
      <vt:lpstr>Office 佈景主題</vt:lpstr>
      <vt:lpstr>電腦視覺與深度學習 (Computer Vision and Deep Learning) Homework 2</vt:lpstr>
      <vt:lpstr>Grading </vt:lpstr>
      <vt:lpstr>1. (20%) Background Subtraction: Simple Gaussian Model (1/2)       (出題：Brian)</vt:lpstr>
      <vt:lpstr>1. (20%) Background Subtraction: Simple Gaussian Model (2/2)       (出題：Brian)</vt:lpstr>
      <vt:lpstr>2. (20%) Optical Flow       (出題：Kevin)</vt:lpstr>
      <vt:lpstr>PowerPoint 簡報</vt:lpstr>
      <vt:lpstr>How to detect 7 center points of 7 blue circles</vt:lpstr>
      <vt:lpstr>PowerPoint 簡報</vt:lpstr>
      <vt:lpstr>3. (20%) Perspective Transform:                                                (出題：Max)</vt:lpstr>
      <vt:lpstr>PowerPoint 簡報</vt:lpstr>
      <vt:lpstr>PowerPoint 簡報</vt:lpstr>
      <vt:lpstr>3. (20%) Perspective Transform:                                           (出題：Max)</vt:lpstr>
      <vt:lpstr>4. (20%) PCA      (出題：Mark)</vt:lpstr>
      <vt:lpstr>4.1 (10%) PCA - Image Reconstruction (1/2)   (出題：Mark)</vt:lpstr>
      <vt:lpstr>4.2 (10%) PCA - Compute the Reconstruction Error (2/2)  (出題：Mark)</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Homework 1</dc:title>
  <dc:creator>RL</dc:creator>
  <cp:lastModifiedBy>蔡承穎</cp:lastModifiedBy>
  <cp:revision>535</cp:revision>
  <dcterms:modified xsi:type="dcterms:W3CDTF">2020-12-16T14:50:49Z</dcterms:modified>
</cp:coreProperties>
</file>